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3" r:id="rId2"/>
    <p:sldId id="405" r:id="rId3"/>
    <p:sldId id="407" r:id="rId4"/>
    <p:sldId id="408" r:id="rId5"/>
    <p:sldId id="406" r:id="rId6"/>
    <p:sldId id="409" r:id="rId7"/>
    <p:sldId id="410" r:id="rId8"/>
    <p:sldId id="422" r:id="rId9"/>
    <p:sldId id="412" r:id="rId10"/>
    <p:sldId id="271" r:id="rId11"/>
  </p:sldIdLst>
  <p:sldSz cx="11518900" cy="6483350"/>
  <p:notesSz cx="11518900" cy="6483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žíšek Vladimír" initials="K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0066"/>
    <a:srgbClr val="339933"/>
    <a:srgbClr val="A3B1D7"/>
    <a:srgbClr val="FF5050"/>
    <a:srgbClr val="CC330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3" autoAdjust="0"/>
    <p:restoredTop sz="94660"/>
  </p:normalViewPr>
  <p:slideViewPr>
    <p:cSldViewPr>
      <p:cViewPr varScale="1">
        <p:scale>
          <a:sx n="109" d="100"/>
          <a:sy n="109" d="100"/>
        </p:scale>
        <p:origin x="69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422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C194365-8F56-D4CA-949D-7C0AAA7CBE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006484A-C1B0-145D-5E49-650B861252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B5839-F2BC-4E43-A45F-7623291C0815}" type="datetimeFigureOut">
              <a:rPr lang="cs-CZ" smtClean="0"/>
              <a:pPr/>
              <a:t>06.08.2026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E055788-52B3-782F-82B9-9013A49FC4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7181904-EF28-3790-3A6F-C80BFE6D3F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C3FEC-D21B-48B5-970D-36628804E46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457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4152C-AE66-4BC4-8B00-451AE609EBC3}" type="datetimeFigureOut">
              <a:rPr lang="cs-CZ" smtClean="0"/>
              <a:pPr/>
              <a:t>06.08.2026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6350" y="811213"/>
            <a:ext cx="3886200" cy="218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152525" y="3119438"/>
            <a:ext cx="9213850" cy="25542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6EABE-F666-4172-A51C-540EC35F3D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82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6EABE-F666-4172-A51C-540EC35F3D70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04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53300" y="2221805"/>
            <a:ext cx="8720455" cy="1953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7" y="3630676"/>
            <a:ext cx="8067675" cy="1620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56EFE956-B74B-E532-9F16-D5058BA4AFB0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1520004" cy="6479997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B0D490D-B41E-F91B-A307-9113F1B74C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53300" y="2004095"/>
            <a:ext cx="8720455" cy="1953895"/>
          </a:xfrm>
          <a:prstGeom prst="rect">
            <a:avLst/>
          </a:prstGeom>
        </p:spPr>
        <p:txBody>
          <a:bodyPr vert="horz" wrap="square" lIns="0" tIns="462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45"/>
              </a:spcBef>
            </a:pPr>
            <a:endParaRPr lang="cs-CZ" sz="6500" dirty="0"/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endParaRPr sz="2200" dirty="0">
              <a:latin typeface="Helvetica CE"/>
              <a:cs typeface="Helvetica CE"/>
            </a:endParaRP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96FEF577-93BB-9D24-2B02-023079937AB2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7539" y="5671868"/>
            <a:ext cx="2819400" cy="673607"/>
          </a:xfrm>
          <a:prstGeom prst="rect">
            <a:avLst/>
          </a:prstGeom>
        </p:spPr>
      </p:pic>
      <p:pic>
        <p:nvPicPr>
          <p:cNvPr id="9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83C2484C-E8A6-DC39-78A1-DE5BFDA059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5050" y="4841875"/>
            <a:ext cx="788470" cy="6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2">
            <a:extLst>
              <a:ext uri="{FF2B5EF4-FFF2-40B4-BE49-F238E27FC236}">
                <a16:creationId xmlns:a16="http://schemas.microsoft.com/office/drawing/2014/main" id="{6E093CE9-4500-1C1F-7A2D-03C459997F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666" y="5744434"/>
            <a:ext cx="2329238" cy="43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DF47AC2-C742-D576-514E-A8CB2F4DDF6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9374" y="4863739"/>
            <a:ext cx="1379211" cy="6736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56EFE956-B74B-E532-9F16-D5058BA4AFB0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2"/>
            <a:ext cx="11520004" cy="6476192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B0D490D-B41E-F91B-A307-9113F1B74C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53300" y="2004095"/>
            <a:ext cx="8720455" cy="1953895"/>
          </a:xfrm>
          <a:prstGeom prst="rect">
            <a:avLst/>
          </a:prstGeom>
        </p:spPr>
        <p:txBody>
          <a:bodyPr vert="horz" wrap="square" lIns="0" tIns="462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45"/>
              </a:spcBef>
            </a:pPr>
            <a:endParaRPr lang="cs-CZ" sz="6500" dirty="0"/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endParaRPr sz="2200" dirty="0">
              <a:latin typeface="Helvetica CE"/>
              <a:cs typeface="Helvetica CE"/>
            </a:endParaRPr>
          </a:p>
        </p:txBody>
      </p:sp>
      <p:pic>
        <p:nvPicPr>
          <p:cNvPr id="11" name="object 4">
            <a:extLst>
              <a:ext uri="{FF2B5EF4-FFF2-40B4-BE49-F238E27FC236}">
                <a16:creationId xmlns:a16="http://schemas.microsoft.com/office/drawing/2014/main" id="{DB43B75A-2150-1E36-046B-1D41ED1DD749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527" y="5654443"/>
            <a:ext cx="2817084" cy="673607"/>
          </a:xfrm>
          <a:prstGeom prst="rect">
            <a:avLst/>
          </a:prstGeom>
        </p:spPr>
      </p:pic>
      <p:pic>
        <p:nvPicPr>
          <p:cNvPr id="12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7FB7F09C-3BEA-CD80-6954-86D3B15BE1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650" y="4845541"/>
            <a:ext cx="788470" cy="6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2">
            <a:extLst>
              <a:ext uri="{FF2B5EF4-FFF2-40B4-BE49-F238E27FC236}">
                <a16:creationId xmlns:a16="http://schemas.microsoft.com/office/drawing/2014/main" id="{8BA804EA-BE33-2AC9-0B63-6C08A4ED6F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5771934"/>
            <a:ext cx="2176838" cy="40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4644D73-0CFD-0044-39C8-7E2E2FF1646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9374" y="4863739"/>
            <a:ext cx="1379211" cy="67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27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  <p:pic>
        <p:nvPicPr>
          <p:cNvPr id="10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D59A2808-7E32-C102-FCA0-536FA69C4E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1833" y="5971997"/>
            <a:ext cx="535388" cy="4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2">
            <a:extLst>
              <a:ext uri="{FF2B5EF4-FFF2-40B4-BE49-F238E27FC236}">
                <a16:creationId xmlns:a16="http://schemas.microsoft.com/office/drawing/2014/main" id="{55460AB5-A17E-B6F3-7144-6570D00177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144" y="6072610"/>
            <a:ext cx="1503984" cy="28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56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8299" y="1749059"/>
            <a:ext cx="8720455" cy="1953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2" y="1491170"/>
            <a:ext cx="10372725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8180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4" y="0"/>
            <a:ext cx="11520004" cy="6479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53300" y="1661815"/>
            <a:ext cx="7101750" cy="102784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 marR="5080">
              <a:lnSpc>
                <a:spcPts val="7000"/>
              </a:lnSpc>
              <a:spcBef>
                <a:spcPts val="1015"/>
              </a:spcBef>
            </a:pPr>
            <a:r>
              <a:rPr lang="cs-CZ" sz="6500" b="1" dirty="0">
                <a:solidFill>
                  <a:srgbClr val="1D71B8"/>
                </a:solidFill>
                <a:latin typeface="Helvetica CE"/>
                <a:cs typeface="Helvetica CE"/>
              </a:rPr>
              <a:t>MEDIA PROJEKT</a:t>
            </a:r>
            <a:endParaRPr sz="6500" dirty="0">
              <a:latin typeface="Helvetica CE"/>
              <a:cs typeface="Helvetica C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5200" y="2765717"/>
            <a:ext cx="489195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200" dirty="0">
                <a:latin typeface="Helvetica CE"/>
                <a:cs typeface="Helvetica CE"/>
              </a:rPr>
              <a:t>PILOT KVALITATIVNÍ NADSTAVBY</a:t>
            </a:r>
            <a:endParaRPr sz="2200" dirty="0">
              <a:latin typeface="Helvetica CE"/>
              <a:cs typeface="Helvetica CE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793" y="4179358"/>
            <a:ext cx="3744416" cy="1137164"/>
          </a:xfrm>
          <a:prstGeom prst="rect">
            <a:avLst/>
          </a:prstGeom>
        </p:spPr>
      </p:pic>
      <p:pic>
        <p:nvPicPr>
          <p:cNvPr id="10" name="Obrázek 9" descr="logo">
            <a:extLst>
              <a:ext uri="{FF2B5EF4-FFF2-40B4-BE49-F238E27FC236}">
                <a16:creationId xmlns:a16="http://schemas.microsoft.com/office/drawing/2014/main" id="{D2C1A597-7316-6CBD-B803-D3C34223D6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3026" y="5316522"/>
            <a:ext cx="1440160" cy="66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08F74E50-72D8-1B10-69EE-C30E398E8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1581" y="4351475"/>
            <a:ext cx="759394" cy="62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2">
            <a:extLst>
              <a:ext uri="{FF2B5EF4-FFF2-40B4-BE49-F238E27FC236}">
                <a16:creationId xmlns:a16="http://schemas.microsoft.com/office/drawing/2014/main" id="{592C8A60-DF51-C93F-0911-874481F63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706" y="5505651"/>
            <a:ext cx="2371144" cy="44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FF5A9B2-295E-4988-2BB5-996E3DF6507D}"/>
              </a:ext>
            </a:extLst>
          </p:cNvPr>
          <p:cNvSpPr txBox="1"/>
          <p:nvPr/>
        </p:nvSpPr>
        <p:spPr>
          <a:xfrm>
            <a:off x="1639626" y="3748271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Zadavatelé výzkumu: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4FE2B3-6130-3FB9-C1EB-20DA0DD43CF9}"/>
              </a:ext>
            </a:extLst>
          </p:cNvPr>
          <p:cNvSpPr txBox="1"/>
          <p:nvPr/>
        </p:nvSpPr>
        <p:spPr>
          <a:xfrm>
            <a:off x="5445706" y="3748271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Realizátoři výzkumu:</a:t>
            </a:r>
          </a:p>
        </p:txBody>
      </p:sp>
    </p:spTree>
    <p:extLst>
      <p:ext uri="{BB962C8B-B14F-4D97-AF65-F5344CB8AC3E}">
        <p14:creationId xmlns:p14="http://schemas.microsoft.com/office/powerpoint/2010/main" val="2266067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85" y="145331"/>
            <a:ext cx="11224415" cy="63380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485" y="1436240"/>
            <a:ext cx="10001469" cy="2227568"/>
          </a:xfrm>
          <a:prstGeom prst="rect">
            <a:avLst/>
          </a:prstGeom>
        </p:spPr>
        <p:txBody>
          <a:bodyPr vert="horz" wrap="square" lIns="0" tIns="529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pc="-25" dirty="0"/>
              <a:t>      </a:t>
            </a:r>
            <a:r>
              <a:rPr lang="cs-CZ" sz="5400" spc="-25" noProof="0" dirty="0"/>
              <a:t>Děkujeme</a:t>
            </a:r>
            <a:r>
              <a:rPr lang="cs-CZ" sz="5400" spc="-254" noProof="0" dirty="0"/>
              <a:t> </a:t>
            </a:r>
            <a:r>
              <a:rPr lang="cs-CZ" sz="5400" noProof="0" dirty="0"/>
              <a:t>za</a:t>
            </a:r>
            <a:r>
              <a:rPr lang="cs-CZ" sz="5400" spc="-254" noProof="0" dirty="0"/>
              <a:t> </a:t>
            </a:r>
            <a:r>
              <a:rPr lang="cs-CZ" sz="5400" spc="-55" noProof="0" dirty="0"/>
              <a:t>pozornost</a:t>
            </a:r>
            <a:br>
              <a:rPr lang="cs-CZ" sz="5400" spc="-55" noProof="0" dirty="0"/>
            </a:br>
            <a:r>
              <a:rPr lang="cs-CZ" sz="5400" spc="-55" noProof="0" dirty="0"/>
              <a:t>a těšíme se na další spolupráci</a:t>
            </a:r>
            <a:endParaRPr sz="5400" spc="-55" dirty="0"/>
          </a:p>
        </p:txBody>
      </p:sp>
      <p:pic>
        <p:nvPicPr>
          <p:cNvPr id="11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C330CE9F-3864-7E78-3458-898EB2D35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3026" y="4467470"/>
            <a:ext cx="1728192" cy="141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2">
            <a:extLst>
              <a:ext uri="{FF2B5EF4-FFF2-40B4-BE49-F238E27FC236}">
                <a16:creationId xmlns:a16="http://schemas.microsoft.com/office/drawing/2014/main" id="{8CB64899-09FB-95B7-3943-054F76AE8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434" y="4687518"/>
            <a:ext cx="4126920" cy="77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80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C63FB-96B3-6A53-CE79-89D2FFA21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CC4AB525-5585-C213-57EA-15C554916B1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MEDIA PROJEKT – historie a inovace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B1DBC548-FD49-B52C-2A5E-4737BFBFE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008920"/>
              </p:ext>
            </p:extLst>
          </p:nvPr>
        </p:nvGraphicFramePr>
        <p:xfrm>
          <a:off x="577189" y="1199755"/>
          <a:ext cx="10390027" cy="4754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708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Počátek  podzim 1992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754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accent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1994 oficiální měření – </a:t>
                      </a:r>
                      <a:r>
                        <a:rPr lang="cs-CZ" altLang="cs-CZ" sz="1800" b="0" dirty="0" err="1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One</a:t>
                      </a:r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 </a:t>
                      </a:r>
                      <a:r>
                        <a:rPr lang="cs-CZ" altLang="cs-CZ" sz="1800" b="0" dirty="0" err="1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Currency</a:t>
                      </a:r>
                      <a:endParaRPr lang="cs-CZ" sz="1800" b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708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2006 přechod na CAPI – mezi prvními v Evropě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708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accent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2018 začlenění podílu CAWI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708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2020 pandemie Covid – CAPI S2S (</a:t>
                      </a:r>
                      <a:r>
                        <a:rPr lang="cs-CZ" altLang="cs-CZ" sz="1800" b="0" dirty="0" err="1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screen</a:t>
                      </a:r>
                      <a:r>
                        <a:rPr lang="cs-CZ" altLang="cs-CZ" sz="1800" b="0" baseline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 to </a:t>
                      </a:r>
                      <a:r>
                        <a:rPr lang="cs-CZ" altLang="cs-CZ" sz="1800" b="0" baseline="0" dirty="0" err="1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screen</a:t>
                      </a:r>
                      <a:r>
                        <a:rPr lang="cs-CZ" altLang="cs-CZ" sz="1800" b="0" baseline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)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708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accent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2022 systém CATI + fúze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8708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cs-CZ" b="0">
                          <a:solidFill>
                            <a:schemeClr val="bg1"/>
                          </a:solidFill>
                          <a:latin typeface="Helvetica CE"/>
                          <a:ea typeface="+mn-ea"/>
                          <a:cs typeface="+mn-cs"/>
                        </a:rPr>
                        <a:t> 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  <a:ea typeface="+mn-ea"/>
                        <a:cs typeface="+mn-cs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2023 tiskový GRP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990906"/>
                  </a:ext>
                </a:extLst>
              </a:tr>
              <a:tr h="578708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accent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2026 pasivní systém měření </a:t>
                      </a:r>
                      <a:r>
                        <a:rPr lang="cs-CZ" altLang="cs-CZ" sz="1800" b="0" dirty="0" err="1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Eyemeter</a:t>
                      </a:r>
                      <a:endParaRPr lang="cs-CZ" altLang="cs-CZ" sz="1800" b="0" dirty="0">
                        <a:solidFill>
                          <a:schemeClr val="accent1"/>
                        </a:solidFill>
                        <a:latin typeface="Helvetica CE"/>
                        <a:cs typeface="Arial" charset="0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0505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58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F74FE-9191-4483-86B0-CAE50A7CB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54375119-9029-E434-625A-19F6EFE56F56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MEDIA PROJEKT – současnost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F61DED7A-5CD7-4AB1-7A18-24E03FB10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919845"/>
              </p:ext>
            </p:extLst>
          </p:nvPr>
        </p:nvGraphicFramePr>
        <p:xfrm>
          <a:off x="223168" y="1369467"/>
          <a:ext cx="7264474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4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4216">
                <a:tc>
                  <a:txBody>
                    <a:bodyPr/>
                    <a:lstStyle/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hlavní zdroj informací o čtenostech, cílových skupinách, 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součtenosti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 a technologiích 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jednotná měna pro tiskový trh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hlavní nástroj pro obchod a marketing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poskytuje velkou šíři informací o distribuci zásahu, kvalitě zásahu, počtu kontaktů, času stráveného </a:t>
                      </a:r>
                      <a:b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</a:b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s titulem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B3DA9FB7-64D9-A47D-2B7F-7BF454FE4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386" y="2521595"/>
            <a:ext cx="3382074" cy="196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5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00BBF-DDF9-FF11-AE27-815A1CFF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03F7324D-728A-BF3A-7D57-8380FE5FC5F4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MEDIA PROJEKT – v kontextu dalších médií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F05755A8-0797-2020-D30E-EEACD45FD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053798"/>
              </p:ext>
            </p:extLst>
          </p:nvPr>
        </p:nvGraphicFramePr>
        <p:xfrm>
          <a:off x="223168" y="1369467"/>
          <a:ext cx="7408490" cy="3235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8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4216">
                <a:tc>
                  <a:txBody>
                    <a:bodyPr/>
                    <a:lstStyle/>
                    <a:p>
                      <a:pPr marL="6985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sng" dirty="0" err="1">
                          <a:solidFill>
                            <a:srgbClr val="0070C0"/>
                          </a:solidFill>
                          <a:latin typeface="Helvetica CE"/>
                        </a:rPr>
                        <a:t>Print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: deklarace založená na paměťové stopě, doplněno </a:t>
                      </a:r>
                      <a:b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</a:b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o pasivní měření pomocí záznamu videa 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TV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: elektronické měření prostřednictvím peoplemetrů </a:t>
                      </a:r>
                      <a:b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</a:b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a mobilní aplikace (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audiomatching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)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Rádio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: postupný přechod na nedeklarativní pasivní měření pomocí technologie 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adMeter</a:t>
                      </a: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Online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: kombinace 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site-centric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 a user-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centric</a:t>
                      </a: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 měření</a:t>
                      </a: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2850613C-E744-3436-9D8B-A01BB10FF6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413" y="2521595"/>
            <a:ext cx="3382074" cy="195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44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7F77C-BC6A-BD9A-8451-EFE6C56BC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856B803D-D691-066E-7278-500CF14B2A3E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ZAŘÍZENÍ PRO ZÁZNAM VIDEA</a:t>
            </a:r>
            <a:endParaRPr lang="cs-CZ" sz="3300" dirty="0">
              <a:latin typeface="Helvetica CE"/>
            </a:endParaRPr>
          </a:p>
        </p:txBody>
      </p:sp>
      <p:pic>
        <p:nvPicPr>
          <p:cNvPr id="1026" name="Picture 2" descr="Meta RAY-BAN Meta Wayfarer (Standard) Smart Glasses - Matte Black, Polarized Gradient Graphite - Chytré brýle - Hlavní obrázek">
            <a:extLst>
              <a:ext uri="{FF2B5EF4-FFF2-40B4-BE49-F238E27FC236}">
                <a16:creationId xmlns:a16="http://schemas.microsoft.com/office/drawing/2014/main" id="{1832CD90-A5BA-A4FF-30EA-B289044F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8930" y="2675854"/>
            <a:ext cx="2357588" cy="113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74A6B24-1D6D-8447-895F-0F5435844D01}"/>
              </a:ext>
            </a:extLst>
          </p:cNvPr>
          <p:cNvSpPr txBox="1"/>
          <p:nvPr/>
        </p:nvSpPr>
        <p:spPr>
          <a:xfrm>
            <a:off x="1150938" y="489351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RayBan</a:t>
            </a:r>
            <a:r>
              <a:rPr lang="cs-CZ" dirty="0"/>
              <a:t> Meta</a:t>
            </a:r>
          </a:p>
        </p:txBody>
      </p:sp>
      <p:pic>
        <p:nvPicPr>
          <p:cNvPr id="1028" name="Picture 4" descr="Tobii Pro Glasses 3">
            <a:extLst>
              <a:ext uri="{FF2B5EF4-FFF2-40B4-BE49-F238E27FC236}">
                <a16:creationId xmlns:a16="http://schemas.microsoft.com/office/drawing/2014/main" id="{99C7DDB5-9389-DBC4-3E36-7CC6386DF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6306" y="1375485"/>
            <a:ext cx="3042266" cy="304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39B4019-A3B4-8426-1626-433E6AFEA9FD}"/>
              </a:ext>
            </a:extLst>
          </p:cNvPr>
          <p:cNvSpPr txBox="1"/>
          <p:nvPr/>
        </p:nvSpPr>
        <p:spPr>
          <a:xfrm>
            <a:off x="4463306" y="4358193"/>
            <a:ext cx="21339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MEDIAN </a:t>
            </a:r>
            <a:r>
              <a:rPr lang="cs-CZ" dirty="0" err="1"/>
              <a:t>Eyemeter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D752A0C-4C86-939A-0B8F-5D9FF76AEADE}"/>
              </a:ext>
            </a:extLst>
          </p:cNvPr>
          <p:cNvSpPr txBox="1"/>
          <p:nvPr/>
        </p:nvSpPr>
        <p:spPr>
          <a:xfrm>
            <a:off x="8495754" y="4893518"/>
            <a:ext cx="3019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Brýle s oční kamerou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08FE245-7950-D4FE-8DD9-E7390E15CB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1629" y="1065734"/>
            <a:ext cx="4324677" cy="3243508"/>
          </a:xfrm>
          <a:prstGeom prst="rect">
            <a:avLst/>
          </a:prstGeom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6476AFA-DCF5-E828-96C1-9F82E2570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205538"/>
              </p:ext>
            </p:extLst>
          </p:nvPr>
        </p:nvGraphicFramePr>
        <p:xfrm>
          <a:off x="3045989" y="5078184"/>
          <a:ext cx="4945709" cy="949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5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0216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i v podobě samostatné nasazovací kamery pro čtenáře s vlastními brýlemi</a:t>
                      </a:r>
                      <a:endParaRPr lang="cs-CZ" sz="1800" b="0" u="none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071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FD72C-FBD2-DE96-EAB2-78E9C2746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482D771-AFB6-B5A2-E19E-0F943A490D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3632" y="1657499"/>
            <a:ext cx="4864855" cy="345551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E54EBEB-69BD-2707-F199-E3C3F3B9564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MEDIA PROJEKT – kvalitativní nadstavba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7167C097-78D1-4452-FC22-57C71F770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47663"/>
              </p:ext>
            </p:extLst>
          </p:nvPr>
        </p:nvGraphicFramePr>
        <p:xfrm>
          <a:off x="142826" y="1065734"/>
          <a:ext cx="10765661" cy="5429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65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68186">
                <a:tc>
                  <a:txBody>
                    <a:bodyPr/>
                    <a:lstStyle/>
                    <a:p>
                      <a:pPr marL="3556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Technologie MEDIAN 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Eyemeter</a:t>
                      </a: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11557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co lidé skutečně čtou</a:t>
                      </a:r>
                    </a:p>
                    <a:p>
                      <a:pPr marL="11557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kdy a kde čtou</a:t>
                      </a:r>
                    </a:p>
                    <a:p>
                      <a:pPr marL="11557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jak dlouho čtou</a:t>
                      </a:r>
                    </a:p>
                    <a:p>
                      <a:pPr marL="11557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stránku po stránce, článek po článku,</a:t>
                      </a:r>
                    </a:p>
                    <a:p>
                      <a:pPr marL="8128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     inzertním sdělení</a:t>
                      </a:r>
                    </a:p>
                    <a:p>
                      <a:pPr marL="3556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Technologie brýlí s oční kamerou doplňuje </a:t>
                      </a:r>
                    </a:p>
                    <a:p>
                      <a:pPr marL="3556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  <a:ea typeface="+mn-ea"/>
                          <a:cs typeface="+mn-cs"/>
                        </a:rPr>
                        <a:t>míru soustředění na:</a:t>
                      </a:r>
                    </a:p>
                    <a:p>
                      <a:pPr marL="11557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jednotlivé články</a:t>
                      </a:r>
                    </a:p>
                    <a:p>
                      <a:pPr marL="11557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reklamní sdělení</a:t>
                      </a:r>
                    </a:p>
                    <a:p>
                      <a:pPr marL="11557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tisk celkem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381">
                <a:tc>
                  <a:txBody>
                    <a:bodyPr/>
                    <a:lstStyle/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444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28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A5801-44F3-B742-8714-4B88DE9E8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F921EA36-A3B4-8148-B920-2B5FB2960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751532"/>
              </p:ext>
            </p:extLst>
          </p:nvPr>
        </p:nvGraphicFramePr>
        <p:xfrm>
          <a:off x="214834" y="1009428"/>
          <a:ext cx="10802341" cy="2360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4682">
                <a:tc>
                  <a:txBody>
                    <a:bodyPr/>
                    <a:lstStyle/>
                    <a:p>
                      <a:pPr marL="3556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Parametry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80 respondentů v přirozeném prostředí, vybaveno technologií 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Eyemeter</a:t>
                      </a: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20 respondentů v laboratorních podmínkách vybavených oční kamerou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duben – září 2026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74">
                <a:tc>
                  <a:txBody>
                    <a:bodyPr/>
                    <a:lstStyle/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444548"/>
                  </a:ext>
                </a:extLst>
              </a:tr>
            </a:tbl>
          </a:graphicData>
        </a:graphic>
      </p:graphicFrame>
      <p:sp>
        <p:nvSpPr>
          <p:cNvPr id="4" name="object 5">
            <a:extLst>
              <a:ext uri="{FF2B5EF4-FFF2-40B4-BE49-F238E27FC236}">
                <a16:creationId xmlns:a16="http://schemas.microsoft.com/office/drawing/2014/main" id="{AF082A6F-EEA8-2CEE-1E38-BAE87FB67092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MEDIA PROJEKT – pilot kvalitativní nadstavby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4837555B-5657-899F-0D64-CF64AE540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403700"/>
              </p:ext>
            </p:extLst>
          </p:nvPr>
        </p:nvGraphicFramePr>
        <p:xfrm>
          <a:off x="106146" y="2953643"/>
          <a:ext cx="10802341" cy="3601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7284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Pilot přináší naměřené (nikoliv dotázané) informace:</a:t>
                      </a:r>
                    </a:p>
                    <a:p>
                      <a:pPr marL="8128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přesné </a:t>
                      </a:r>
                      <a:r>
                        <a:rPr lang="cs-CZ" sz="2000" b="0" u="none" baseline="0" dirty="0">
                          <a:solidFill>
                            <a:srgbClr val="0070C0"/>
                          </a:solidFill>
                          <a:latin typeface="Helvetica CE"/>
                        </a:rPr>
                        <a:t>údaje o čtenosti tisku, článků, vnímání inzerce</a:t>
                      </a: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8128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počet kontaktů</a:t>
                      </a:r>
                    </a:p>
                    <a:p>
                      <a:pPr marL="8128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délka četby</a:t>
                      </a:r>
                    </a:p>
                    <a:p>
                      <a:pPr marL="8128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počet přečtených stránek</a:t>
                      </a:r>
                    </a:p>
                    <a:p>
                      <a:pPr marL="8128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míru fokusace (soustředění) </a:t>
                      </a:r>
                      <a:b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</a:b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na tisk v porovnání se sociálními sítěmi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75">
                <a:tc>
                  <a:txBody>
                    <a:bodyPr/>
                    <a:lstStyle/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444548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620A0C06-3B7D-442A-878B-E6CF6952EE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1298" y="3889748"/>
            <a:ext cx="6005292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93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B8A53-5542-D215-5DA1-C0EC89801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6639183-9E13-51DE-2B7B-466FA1B243D0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KVALITATIVNÍ PILOT – předběžná zjištění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D20112CA-1536-75B4-09A1-FABC279EE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08508"/>
              </p:ext>
            </p:extLst>
          </p:nvPr>
        </p:nvGraphicFramePr>
        <p:xfrm>
          <a:off x="214834" y="1354366"/>
          <a:ext cx="10837669" cy="3692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37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4216">
                <a:tc>
                  <a:txBody>
                    <a:bodyPr/>
                    <a:lstStyle/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muži čtou o něco déle než ženy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spokojenost čtenářů s obsahem tisku je vysoká, obvykle 8-10 / 10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o něco více jsou spokojeny ženy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spokojenost s obsahem roste se vzděláním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medián času stráveného na jedné stránce je 11 vteřin, což platí pro obsahové i reklamní stránky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získaná data o délce čtení a dalších parametrech jsou blízká deklarativním datům zjišťovaným pro </a:t>
                      </a:r>
                      <a:r>
                        <a:rPr lang="cs-CZ" sz="2000" b="0" u="none">
                          <a:solidFill>
                            <a:srgbClr val="0070C0"/>
                          </a:solidFill>
                          <a:latin typeface="Helvetica CE"/>
                        </a:rPr>
                        <a:t>výpočet GRP</a:t>
                      </a:r>
                      <a:endParaRPr lang="cs-CZ" sz="20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015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1A4FE-6582-19A8-DF11-D02AEE156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61CF94FD-6822-CF41-428A-D103798241F3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MEDIA PROJEKT – využití kvalitativní nadstavby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3B410DF4-408A-5AEC-B957-A970818AF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751857"/>
              </p:ext>
            </p:extLst>
          </p:nvPr>
        </p:nvGraphicFramePr>
        <p:xfrm>
          <a:off x="223168" y="1369467"/>
          <a:ext cx="9352706" cy="3534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2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00543">
                <a:tc>
                  <a:txBody>
                    <a:bodyPr/>
                    <a:lstStyle/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unikátní a inovativní technologický přístup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umožní zpřesnit výpočet tiskového GRP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posouvá tiskový GRP k využití pro obchodování tisku, umožní změřit (kvantifikovat) počet doručených sdělení</a:t>
                      </a:r>
                    </a:p>
                    <a:p>
                      <a:pPr marL="698500" marR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tisk se díky této technologii přibližuje způsobům měření využívaných</a:t>
                      </a:r>
                      <a:b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</a:b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</a:rPr>
                        <a:t>v ostatních </a:t>
                      </a:r>
                      <a:r>
                        <a:rPr lang="cs-CZ" sz="2000" b="0" u="none" dirty="0" err="1">
                          <a:solidFill>
                            <a:srgbClr val="0070C0"/>
                          </a:solidFill>
                          <a:latin typeface="Helvetica CE"/>
                        </a:rPr>
                        <a:t>mediatypech</a:t>
                      </a: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841">
                <a:tc>
                  <a:txBody>
                    <a:bodyPr/>
                    <a:lstStyle/>
                    <a:p>
                      <a:pPr marL="6985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u="none" dirty="0">
                          <a:solidFill>
                            <a:srgbClr val="0070C0"/>
                          </a:solidFill>
                          <a:latin typeface="Helvetica CE"/>
                          <a:ea typeface="+mn-ea"/>
                          <a:cs typeface="+mn-cs"/>
                        </a:rPr>
                        <a:t>komplexní softwarová podpora (analýzy, plánování) v softwarech, které trh zná a používá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444548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CB549350-3EB1-E596-5265-B02A27213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7842" y="1945531"/>
            <a:ext cx="1750058" cy="218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28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29189</TotalTime>
  <Words>450</Words>
  <Application>Microsoft Office PowerPoint</Application>
  <PresentationFormat>Vlastní</PresentationFormat>
  <Paragraphs>76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Helvetica CE</vt:lpstr>
      <vt:lpstr>Wingdings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  Děkujeme za pozornost a těšíme se na další spolupráci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Burianec</dc:creator>
  <cp:lastModifiedBy>Jan Pochman</cp:lastModifiedBy>
  <cp:revision>702</cp:revision>
  <dcterms:created xsi:type="dcterms:W3CDTF">2024-01-23T09:23:00Z</dcterms:created>
  <dcterms:modified xsi:type="dcterms:W3CDTF">2026-08-06T11:50:59Z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2024-01-23T00:00:00Z</vt:filetime>
  </property>
  <property fmtid="{D5CDD505-2E9C-101B-9397-08002B2CF9AE}" pid="3" name="Creator">
    <vt:lpwstr>Adobe InDesign 17.4 (Macintosh)</vt:lpwstr>
  </property>
  <property fmtid="{D5CDD505-2E9C-101B-9397-08002B2CF9AE}" pid="4" name="LastSaved">
    <vt:filetime>2024-01-23T00:00:00Z</vt:filetime>
  </property>
  <property fmtid="{D5CDD505-2E9C-101B-9397-08002B2CF9AE}" pid="5" name="Producer">
    <vt:lpwstr>Adobe PDF Library 16.0.7</vt:lpwstr>
  </property>
</Properties>
</file>