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jpeg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579" r:id="rId3"/>
    <p:sldId id="583" r:id="rId4"/>
    <p:sldId id="584" r:id="rId5"/>
    <p:sldId id="581" r:id="rId6"/>
  </p:sldIdLst>
  <p:sldSz cx="11518900" cy="6483350"/>
  <p:notesSz cx="11518900" cy="6483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3CE384-6F4D-3B7F-2C78-78F993861BB6}" name="Tkacik Tomas" initials="TT" userId="S::tomas.tkacik@bmczech.cz::70a94edf-6b78-4567-9931-251fa78522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82" d="100"/>
          <a:sy n="82" d="100"/>
        </p:scale>
        <p:origin x="86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3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3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0D6A0-EDE2-4393-BA14-7DCD2F0335A3}" type="datetimeFigureOut">
              <a:rPr lang="cs-CZ" smtClean="0"/>
              <a:t>05.08.2026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98863" y="485775"/>
            <a:ext cx="4321175" cy="243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152525" y="3079750"/>
            <a:ext cx="9213850" cy="2917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3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3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86161-8EBA-462F-9664-B3F8B0A0E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282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20004" cy="6479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1740" y="2153704"/>
            <a:ext cx="9236075" cy="904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1" i="0">
                <a:solidFill>
                  <a:srgbClr val="A3B1D7"/>
                </a:solidFill>
                <a:latin typeface="Helvetica Neue CE"/>
                <a:cs typeface="Helvetica Neue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62253" y="3486835"/>
            <a:ext cx="6871334" cy="119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495275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50" b="1" i="0">
                <a:solidFill>
                  <a:srgbClr val="A3B1D7"/>
                </a:solidFill>
                <a:latin typeface="Helvetica Neue CE"/>
                <a:cs typeface="Helvetica Neue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495275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50" b="1" i="0">
                <a:solidFill>
                  <a:srgbClr val="A3B1D7"/>
                </a:solidFill>
                <a:latin typeface="Helvetica Neue CE"/>
                <a:cs typeface="Helvetica Neue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150" b="1" i="0">
                <a:solidFill>
                  <a:srgbClr val="A3B1D7"/>
                </a:solidFill>
                <a:latin typeface="Helvetica Neue CE"/>
                <a:cs typeface="Helvetica Neue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61299" y="437907"/>
            <a:ext cx="8288020" cy="814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1" i="0">
                <a:solidFill>
                  <a:srgbClr val="A3B1D7"/>
                </a:solidFill>
                <a:latin typeface="Helvetica Neue CE"/>
                <a:cs typeface="Helvetica Neue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299" y="1358936"/>
            <a:ext cx="10248900" cy="4135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495275"/>
                </a:solidFill>
                <a:latin typeface="Helvetica"/>
                <a:cs typeface="Helvetic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8180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ctizanarodak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ievydavatelu.cz/file/143/myty-a-fakta-o-papiru---brozura-projektu-two-sides--cz-.pdf" TargetMode="External"/><Relationship Id="rId2" Type="http://schemas.openxmlformats.org/officeDocument/2006/relationships/hyperlink" Target="https://www.youtube.com/watch?v=HYWkIOb4oN8&amp;t=00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6857" y="-37973"/>
            <a:ext cx="11520004" cy="529210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36050" y="5749683"/>
            <a:ext cx="1832958" cy="2509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4850" y="5615023"/>
            <a:ext cx="690561" cy="61383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47166" y="1963055"/>
            <a:ext cx="7946284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cs-CZ" sz="7200" spc="-254" dirty="0">
                <a:solidFill>
                  <a:srgbClr val="FFFFFF"/>
                </a:solidFill>
              </a:rPr>
              <a:t>MEDIA PROJEKT</a:t>
            </a:r>
            <a:endParaRPr sz="7200" dirty="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1161" y="1746328"/>
            <a:ext cx="1799451" cy="179945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AAA7177-AE01-DE62-AF2B-60AF54AB3DF4}"/>
              </a:ext>
            </a:extLst>
          </p:cNvPr>
          <p:cNvSpPr txBox="1"/>
          <p:nvPr/>
        </p:nvSpPr>
        <p:spPr>
          <a:xfrm>
            <a:off x="8807450" y="4308475"/>
            <a:ext cx="21613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6.8.2026</a:t>
            </a:r>
          </a:p>
        </p:txBody>
      </p:sp>
      <p:pic>
        <p:nvPicPr>
          <p:cNvPr id="8" name="Obrázek 7" descr="logo">
            <a:extLst>
              <a:ext uri="{FF2B5EF4-FFF2-40B4-BE49-F238E27FC236}">
                <a16:creationId xmlns:a16="http://schemas.microsoft.com/office/drawing/2014/main" id="{2D18464F-7A24-4455-B277-6B68777BBA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879" y="5603875"/>
            <a:ext cx="1331571" cy="61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ject 5">
            <a:extLst>
              <a:ext uri="{FF2B5EF4-FFF2-40B4-BE49-F238E27FC236}">
                <a16:creationId xmlns:a16="http://schemas.microsoft.com/office/drawing/2014/main" id="{F5F954CD-F8A1-D0EB-E24D-1C9BF8404079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50" y="5603875"/>
            <a:ext cx="3048000" cy="7034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298" y="1423679"/>
            <a:ext cx="10309225" cy="2698816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Kvantitativní deklaratorní část</a:t>
            </a:r>
            <a:endParaRPr sz="2000" dirty="0">
              <a:latin typeface="Helvetica"/>
              <a:cs typeface="Helvetica"/>
            </a:endParaRP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Celkový počet 130-150 titulů (34 deníků včetně regionálních, 26 suplementů a časopisy)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Cílová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skupina 15-79 let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, socio-demografie ABCDE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Dotazování kombinace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CAPI a CAWI 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(65:35%), vzorek 10.000 respondentů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Kontrola rozhovorů z nahrávek a dle lokace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GPS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, čtvrtletní výstupy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Aktuálně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čte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 noviny a časopisy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76% populace 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12-79 let (6,7 mil. čtenářů)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Měsíčně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 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se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 prodá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 celkem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6,3 mil. novin 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a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5 mil. časopisů 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(ABC ČR)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Finální jednání se stávajícími </a:t>
            </a:r>
            <a:r>
              <a:rPr lang="cs-CZ" sz="1550" b="1" dirty="0">
                <a:solidFill>
                  <a:srgbClr val="495275"/>
                </a:solidFill>
                <a:latin typeface="Helvetica"/>
                <a:cs typeface="Helvetica"/>
              </a:rPr>
              <a:t>realizátory o kontraktu </a:t>
            </a:r>
            <a:r>
              <a:rPr lang="cs-CZ" sz="1550" dirty="0">
                <a:solidFill>
                  <a:srgbClr val="495275"/>
                </a:solidFill>
                <a:latin typeface="Helvetica"/>
                <a:cs typeface="Helvetica"/>
              </a:rPr>
              <a:t>na 2027-2029 (2031)</a:t>
            </a:r>
          </a:p>
          <a:p>
            <a:pPr marL="138430" indent="-125730">
              <a:lnSpc>
                <a:spcPct val="100000"/>
              </a:lnSpc>
              <a:spcBef>
                <a:spcPts val="350"/>
              </a:spcBef>
              <a:buChar char="•"/>
              <a:tabLst>
                <a:tab pos="138430" algn="l"/>
              </a:tabLst>
            </a:pPr>
            <a:endParaRPr sz="1550" dirty="0">
              <a:latin typeface="Helvetica"/>
              <a:cs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5298" y="4295375"/>
            <a:ext cx="9162751" cy="179921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Kvalitativní nadstavba </a:t>
            </a:r>
          </a:p>
          <a:p>
            <a:pPr marL="125095" lvl="3" indent="-112395">
              <a:spcBef>
                <a:spcPts val="400"/>
              </a:spcBef>
              <a:buChar char="•"/>
              <a:tabLst>
                <a:tab pos="125095" algn="l"/>
              </a:tabLst>
            </a:pP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Nedeklaratorní dokázání </a:t>
            </a: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vysoké koncentrace při čtení 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nekombinované s jinými aktivitami</a:t>
            </a:r>
          </a:p>
          <a:p>
            <a:pPr marL="125095" lvl="3" indent="-112395">
              <a:spcBef>
                <a:spcPts val="400"/>
              </a:spcBef>
              <a:buChar char="•"/>
              <a:tabLst>
                <a:tab pos="125095" algn="l"/>
              </a:tabLst>
            </a:pP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Soustředěnost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 a hloubka vnímání a vysoká míra pozornosti</a:t>
            </a:r>
          </a:p>
          <a:p>
            <a:pPr marL="125095" lvl="3" indent="-112395">
              <a:spcBef>
                <a:spcPts val="400"/>
              </a:spcBef>
              <a:buChar char="•"/>
              <a:tabLst>
                <a:tab pos="125095" algn="l"/>
              </a:tabLst>
            </a:pP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Technologické řešení (</a:t>
            </a:r>
            <a:r>
              <a:rPr lang="cs-CZ" sz="1500" b="1" dirty="0" err="1">
                <a:solidFill>
                  <a:srgbClr val="495275"/>
                </a:solidFill>
                <a:latin typeface="Helvetica"/>
                <a:cs typeface="Helvetica"/>
              </a:rPr>
              <a:t>smart</a:t>
            </a: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 brýle 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– kombinace dvou typů </a:t>
            </a:r>
            <a:r>
              <a:rPr lang="cs-CZ" sz="1500" dirty="0" err="1">
                <a:solidFill>
                  <a:srgbClr val="495275"/>
                </a:solidFill>
                <a:latin typeface="Helvetica"/>
                <a:cs typeface="Helvetica"/>
              </a:rPr>
              <a:t>Eyemeter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 + </a:t>
            </a:r>
            <a:r>
              <a:rPr lang="cs-CZ" sz="1500" dirty="0" err="1">
                <a:solidFill>
                  <a:srgbClr val="495275"/>
                </a:solidFill>
                <a:latin typeface="Helvetica"/>
                <a:cs typeface="Helvetica"/>
              </a:rPr>
              <a:t>Tobi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)</a:t>
            </a:r>
          </a:p>
          <a:p>
            <a:pPr marL="125095" lvl="3" indent="-112395">
              <a:spcBef>
                <a:spcPts val="400"/>
              </a:spcBef>
              <a:buChar char="•"/>
              <a:tabLst>
                <a:tab pos="125095" algn="l"/>
              </a:tabLst>
            </a:pP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Cíl = </a:t>
            </a: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argumenty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 ve prospěch </a:t>
            </a: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prodeje tiskové reklamy 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a </a:t>
            </a: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výsledky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 v plánovacím </a:t>
            </a: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SW</a:t>
            </a:r>
          </a:p>
          <a:p>
            <a:pPr marL="125095" lvl="3" indent="-112395">
              <a:spcBef>
                <a:spcPts val="400"/>
              </a:spcBef>
              <a:buChar char="•"/>
              <a:tabLst>
                <a:tab pos="125095" algn="l"/>
              </a:tabLst>
            </a:pPr>
            <a:r>
              <a:rPr lang="cs-CZ" sz="1500" b="1" dirty="0">
                <a:solidFill>
                  <a:srgbClr val="495275"/>
                </a:solidFill>
                <a:latin typeface="Helvetica"/>
                <a:cs typeface="Helvetica"/>
              </a:rPr>
              <a:t>Pilot</a:t>
            </a:r>
            <a:r>
              <a:rPr lang="cs-CZ" sz="1500" dirty="0">
                <a:solidFill>
                  <a:srgbClr val="495275"/>
                </a:solidFill>
                <a:latin typeface="Helvetica"/>
                <a:cs typeface="Helvetica"/>
              </a:rPr>
              <a:t> na vzorku 100 respondentů, vyhodnocení na podzim 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61298" y="437907"/>
            <a:ext cx="9283225" cy="808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pc="-85" dirty="0"/>
              <a:t>Nový MEDIA PROJEKT</a:t>
            </a:r>
            <a:endParaRPr spc="-40" dirty="0"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7769" y="368996"/>
            <a:ext cx="1003911" cy="1003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F542C-8DC0-4838-7DBF-F6448B66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D5FCA044-AC9C-F51A-1C7D-5FB80B29CEFD}"/>
              </a:ext>
            </a:extLst>
          </p:cNvPr>
          <p:cNvSpPr txBox="1"/>
          <p:nvPr/>
        </p:nvSpPr>
        <p:spPr>
          <a:xfrm>
            <a:off x="273050" y="1388114"/>
            <a:ext cx="11201400" cy="5529077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Celonárodní akce na podporu čtení z papíru</a:t>
            </a:r>
            <a:endParaRPr sz="2000" dirty="0"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endParaRPr lang="cs-CZ" sz="1550" b="1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AutoNum type="arabicPeriod"/>
            </a:pPr>
            <a:r>
              <a:rPr lang="cs-CZ" sz="1600" b="1" dirty="0">
                <a:solidFill>
                  <a:srgbClr val="495275"/>
                </a:solidFill>
                <a:latin typeface="Helvetica"/>
                <a:cs typeface="Helvetica"/>
              </a:rPr>
              <a:t>Čti za nároďák </a:t>
            </a:r>
            <a:r>
              <a:rPr lang="cs-CZ" sz="1600" dirty="0">
                <a:solidFill>
                  <a:srgbClr val="495275"/>
                </a:solidFill>
                <a:latin typeface="Helvetica"/>
                <a:cs typeface="Helvetica"/>
              </a:rPr>
              <a:t>– </a:t>
            </a:r>
            <a:r>
              <a:rPr lang="cs-CZ" sz="1600" dirty="0">
                <a:solidFill>
                  <a:srgbClr val="495275"/>
                </a:solidFill>
                <a:latin typeface="Helvetica"/>
                <a:cs typeface="Helvetica"/>
                <a:hlinkClick r:id="rId2"/>
              </a:rPr>
              <a:t>https://www.ctizanarodak.cz/</a:t>
            </a:r>
            <a:r>
              <a:rPr lang="cs-CZ" sz="1600" dirty="0">
                <a:solidFill>
                  <a:srgbClr val="495275"/>
                </a:solidFill>
                <a:latin typeface="Helvetica"/>
                <a:cs typeface="Helvetica"/>
              </a:rPr>
              <a:t> - </a:t>
            </a: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organizován SČKN s podporou ČUV </a:t>
            </a: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cs-CZ" sz="1800" i="1" dirty="0"/>
              <a:t>Dlouhodobý a nekomerční projekt, zaměřený na systematickou podporu čtenářství jako klíčového předpokladu vzdělanosti, společenského rozvoje, duševního zdraví a dlouhodobé konkurenceschopnosti České republiky</a:t>
            </a:r>
            <a:endParaRPr lang="cs-CZ" sz="1600" i="1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AutoNum type="arabicPeriod"/>
            </a:pPr>
            <a:endParaRPr lang="cs-CZ" sz="1600" b="1" i="1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cs-CZ" sz="1600" b="1" dirty="0">
                <a:solidFill>
                  <a:srgbClr val="495275"/>
                </a:solidFill>
                <a:latin typeface="Helvetica"/>
                <a:cs typeface="Helvetica"/>
              </a:rPr>
              <a:t>2. Cíle kampaně: </a:t>
            </a: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endParaRPr lang="cs-CZ" sz="1600" b="1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cs-CZ" sz="1600" b="1" dirty="0">
                <a:solidFill>
                  <a:srgbClr val="495275"/>
                </a:solidFill>
                <a:latin typeface="Helvetica"/>
                <a:cs typeface="Helvetica"/>
              </a:rPr>
              <a:t>Strategické: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Helvetica" panose="020B0604020202020204" pitchFamily="34" charset="0"/>
                <a:cs typeface="Helvetica" panose="020B0604020202020204" pitchFamily="34" charset="0"/>
              </a:rPr>
              <a:t>Posílit společenské vnímání čtenářství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Helvetica" panose="020B0604020202020204" pitchFamily="34" charset="0"/>
                <a:cs typeface="Helvetica" panose="020B0604020202020204" pitchFamily="34" charset="0"/>
              </a:rPr>
              <a:t>Otevřít debatu o důsledcích poklesu čtenářských návyků.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Helvetica" panose="020B0604020202020204" pitchFamily="34" charset="0"/>
                <a:cs typeface="Helvetica" panose="020B0604020202020204" pitchFamily="34" charset="0"/>
              </a:rPr>
              <a:t>Přispět k pozitivní změně postojů ke čtení napříč generacemi.</a:t>
            </a:r>
          </a:p>
          <a:p>
            <a:pPr lvl="0"/>
            <a:endParaRPr lang="cs-CZ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cs-CZ" sz="1600" b="1" dirty="0">
                <a:solidFill>
                  <a:srgbClr val="495275"/>
                </a:solidFill>
                <a:latin typeface="Helvetica"/>
                <a:cs typeface="Helvetica"/>
              </a:rPr>
              <a:t>Konkrétní: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Helvetica" panose="020B0604020202020204" pitchFamily="34" charset="0"/>
                <a:cs typeface="Helvetica" panose="020B0604020202020204" pitchFamily="34" charset="0"/>
              </a:rPr>
              <a:t>Oslovit především širokou veřejnost, hlavně slabší čtenáře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Helvetica" panose="020B0604020202020204" pitchFamily="34" charset="0"/>
                <a:cs typeface="Helvetica" panose="020B0604020202020204" pitchFamily="34" charset="0"/>
              </a:rPr>
              <a:t>Srozumitelně komunikovat přínosy čtení.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Helvetica" panose="020B0604020202020204" pitchFamily="34" charset="0"/>
                <a:cs typeface="Helvetica" panose="020B0604020202020204" pitchFamily="34" charset="0"/>
              </a:rPr>
              <a:t>Aktivizovat partnery k vlastním iniciativám podporujícím čtení.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AutoNum type="arabicPeriod"/>
            </a:pPr>
            <a:endParaRPr lang="cs-CZ" sz="1600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12700" lvl="4" algn="just">
              <a:spcBef>
                <a:spcPts val="250"/>
              </a:spcBef>
              <a:tabLst>
                <a:tab pos="138430" algn="l"/>
              </a:tabLst>
            </a:pPr>
            <a:endParaRPr lang="cs-CZ" sz="1500" dirty="0">
              <a:solidFill>
                <a:srgbClr val="495275"/>
              </a:solidFill>
              <a:latin typeface="Helvetica"/>
              <a:cs typeface="Helvetica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FA03F0C-5136-D951-4BD8-B01902B068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298" y="437907"/>
            <a:ext cx="9432151" cy="808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pc="-140" dirty="0"/>
              <a:t>Vydavatelský trh</a:t>
            </a:r>
            <a:endParaRPr spc="-90" dirty="0"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5C2A5CC9-873A-400F-E4B6-CBA59F3821A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7769" y="368996"/>
            <a:ext cx="1003911" cy="100391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59DC936-E9C1-E629-8A23-F7212170D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850" y="3483521"/>
            <a:ext cx="5181600" cy="297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7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EFA1C-424C-D833-C1F2-62D9ABFDF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C64C7666-9ED4-CEF4-C078-3797A25AA04D}"/>
              </a:ext>
            </a:extLst>
          </p:cNvPr>
          <p:cNvSpPr txBox="1"/>
          <p:nvPr/>
        </p:nvSpPr>
        <p:spPr>
          <a:xfrm>
            <a:off x="273050" y="1388114"/>
            <a:ext cx="11201400" cy="411843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cs-CZ" sz="2000" b="1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</a:pP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Smartphony a sociální sítě u dětí</a:t>
            </a:r>
          </a:p>
          <a:p>
            <a:pPr marL="12700">
              <a:lnSpc>
                <a:spcPct val="100000"/>
              </a:lnSpc>
            </a:pPr>
            <a:endParaRPr lang="cs-CZ" sz="2000" b="1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3556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Devastující vliv </a:t>
            </a:r>
            <a:r>
              <a:rPr lang="cs-CZ" sz="1600" b="1" dirty="0">
                <a:solidFill>
                  <a:schemeClr val="tx1"/>
                </a:solidFill>
                <a:latin typeface="Helvetica"/>
                <a:cs typeface="Helvetica"/>
              </a:rPr>
              <a:t>sociálních sítí </a:t>
            </a: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na společnost a hlavně děti </a:t>
            </a:r>
          </a:p>
          <a:p>
            <a:pPr marL="3556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Kampaň </a:t>
            </a:r>
            <a:r>
              <a:rPr lang="cs-CZ" sz="1600" b="1" dirty="0">
                <a:solidFill>
                  <a:schemeClr val="tx1"/>
                </a:solidFill>
                <a:latin typeface="Helvetica"/>
                <a:cs typeface="Helvetica"/>
              </a:rPr>
              <a:t>Smartphone Free </a:t>
            </a:r>
            <a:r>
              <a:rPr lang="cs-CZ" sz="1600" b="1" dirty="0" err="1">
                <a:solidFill>
                  <a:schemeClr val="tx1"/>
                </a:solidFill>
                <a:latin typeface="Helvetica"/>
                <a:cs typeface="Helvetica"/>
              </a:rPr>
              <a:t>Childhood</a:t>
            </a:r>
            <a:r>
              <a:rPr lang="cs-CZ" sz="1600" b="1" dirty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v UK (podpora vlády a řady osobností – Kate </a:t>
            </a:r>
            <a:r>
              <a:rPr lang="cs-CZ" sz="1600" dirty="0" err="1">
                <a:solidFill>
                  <a:schemeClr val="tx1"/>
                </a:solidFill>
                <a:latin typeface="Helvetica"/>
                <a:cs typeface="Helvetica"/>
              </a:rPr>
              <a:t>Winslet</a:t>
            </a: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)</a:t>
            </a:r>
          </a:p>
          <a:p>
            <a:pPr marL="3556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tx1"/>
                </a:solidFill>
                <a:latin typeface="Helvetica"/>
                <a:cs typeface="Helvetica"/>
              </a:rPr>
              <a:t>zákaz sociálních sítí </a:t>
            </a: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&lt; 15/16 let v Austrálii, Indonésie, Vietnam, Francie, UK, Španělsko, Dánsko, Řecko, Turecko </a:t>
            </a:r>
          </a:p>
          <a:p>
            <a:pPr marL="355600" indent="-34290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tx1"/>
                </a:solidFill>
                <a:latin typeface="Helvetica"/>
                <a:cs typeface="Helvetica"/>
              </a:rPr>
              <a:t>zákaz mobilů ve školách </a:t>
            </a: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od 1.9.2027 (schválila vláda, zákonodárci budou schvalovat), PRO 80% veřejnosti (zdroj novinky.cz hlasujících 27 tis. čtenářů). Celkem 58% zemí světa zákaz nebo omezení. </a:t>
            </a:r>
          </a:p>
          <a:p>
            <a:pPr marL="355600" indent="-34290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95275"/>
              </a:solidFill>
              <a:highlight>
                <a:srgbClr val="FFFF00"/>
              </a:highlight>
              <a:latin typeface="Helvetica"/>
              <a:cs typeface="Helvetica"/>
            </a:endParaRPr>
          </a:p>
          <a:p>
            <a:pPr marL="355600" indent="-34290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95275"/>
              </a:solidFill>
              <a:highlight>
                <a:srgbClr val="FFFF00"/>
              </a:highlight>
              <a:latin typeface="Helvetica"/>
              <a:cs typeface="Helvetica"/>
            </a:endParaRPr>
          </a:p>
          <a:p>
            <a:pPr marL="12700"/>
            <a:r>
              <a:rPr lang="cs-CZ" sz="1600" b="1" dirty="0">
                <a:solidFill>
                  <a:srgbClr val="495275"/>
                </a:solidFill>
                <a:latin typeface="Helvetica"/>
                <a:cs typeface="Helvetica"/>
              </a:rPr>
              <a:t>Pozitivní vliv čtení z papíru</a:t>
            </a:r>
          </a:p>
          <a:p>
            <a:pPr marL="12700"/>
            <a:endParaRPr lang="cs-CZ" sz="1500" dirty="0">
              <a:solidFill>
                <a:srgbClr val="495275"/>
              </a:solidFill>
              <a:latin typeface="Helvetica"/>
              <a:cs typeface="Helvetica"/>
            </a:endParaRPr>
          </a:p>
          <a:p>
            <a:pPr marL="355600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zlepšení kognitivních funkcí</a:t>
            </a:r>
          </a:p>
          <a:p>
            <a:pPr marL="355600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větší zapamatovatelnost obsahu ve srovnání s PC a mobilem</a:t>
            </a:r>
          </a:p>
          <a:p>
            <a:pPr marL="355600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lepší učení se (z papíru než z displeje)</a:t>
            </a:r>
          </a:p>
          <a:p>
            <a:pPr marL="3556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95275"/>
              </a:solidFill>
              <a:latin typeface="Helvetica"/>
              <a:cs typeface="Helvetica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4C72A28-DC16-5A91-3D1C-4E124D9458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298" y="437907"/>
            <a:ext cx="9432151" cy="808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pc="-140" dirty="0"/>
              <a:t>Vydavatelský trh</a:t>
            </a:r>
            <a:endParaRPr spc="-90" dirty="0"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F8EB4B53-DF57-C318-1475-FA1FDAA64DF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7769" y="368996"/>
            <a:ext cx="1003911" cy="100391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3ECEBD5-948E-7733-E3CC-AE98FFFA3C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50" y="3584487"/>
            <a:ext cx="5149850" cy="289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3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D451F-8B46-B530-9486-301D5AD2C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980D7CE-1BB9-B277-31BF-0598921785E0}"/>
              </a:ext>
            </a:extLst>
          </p:cNvPr>
          <p:cNvSpPr txBox="1"/>
          <p:nvPr/>
        </p:nvSpPr>
        <p:spPr>
          <a:xfrm>
            <a:off x="635299" y="1586178"/>
            <a:ext cx="10534351" cy="1554913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Partner </a:t>
            </a:r>
            <a:r>
              <a:rPr lang="cs-CZ" sz="2000" b="1" dirty="0" err="1">
                <a:solidFill>
                  <a:srgbClr val="495275"/>
                </a:solidFill>
                <a:latin typeface="Helvetica"/>
                <a:cs typeface="Helvetica"/>
              </a:rPr>
              <a:t>Two</a:t>
            </a: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 </a:t>
            </a:r>
            <a:r>
              <a:rPr lang="cs-CZ" sz="2000" b="1" dirty="0" err="1">
                <a:solidFill>
                  <a:srgbClr val="495275"/>
                </a:solidFill>
                <a:latin typeface="Helvetica"/>
                <a:cs typeface="Helvetica"/>
              </a:rPr>
              <a:t>Sides</a:t>
            </a:r>
            <a:endParaRPr sz="2000" dirty="0">
              <a:latin typeface="Helvetica"/>
              <a:cs typeface="Helvetica"/>
            </a:endParaRPr>
          </a:p>
          <a:p>
            <a:pPr marL="298450" indent="-28575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chemeClr val="tx1"/>
                </a:solidFill>
              </a:rPr>
              <a:t>Celosvětová asociace promující papír jako vysoce ekologický materiál </a:t>
            </a:r>
          </a:p>
          <a:p>
            <a:pPr marL="298450" indent="-28575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chemeClr val="tx1"/>
                </a:solidFill>
              </a:rPr>
              <a:t>Akce proti „green-</a:t>
            </a:r>
            <a:r>
              <a:rPr lang="cs-CZ" sz="1550" dirty="0" err="1">
                <a:solidFill>
                  <a:schemeClr val="tx1"/>
                </a:solidFill>
              </a:rPr>
              <a:t>washingu</a:t>
            </a:r>
            <a:r>
              <a:rPr lang="cs-CZ" sz="1550" dirty="0">
                <a:solidFill>
                  <a:schemeClr val="tx1"/>
                </a:solidFill>
              </a:rPr>
              <a:t>“ – globální kampaň proti mýtům o papíru (1.500 firem odstranilo klamná tvrzení o papíru)</a:t>
            </a:r>
          </a:p>
          <a:p>
            <a:pPr marL="298450" indent="-28575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138430" algn="l"/>
              </a:tabLst>
            </a:pPr>
            <a:r>
              <a:rPr lang="cs-CZ" sz="1550" dirty="0">
                <a:solidFill>
                  <a:schemeClr val="tx1"/>
                </a:solidFill>
                <a:latin typeface="Helvetica"/>
                <a:cs typeface="Helvetica"/>
              </a:rPr>
              <a:t>Video: </a:t>
            </a:r>
            <a:r>
              <a:rPr lang="cs-CZ" sz="1600" dirty="0" err="1">
                <a:solidFill>
                  <a:srgbClr val="FF0000"/>
                </a:solidFill>
                <a:latin typeface="Helvetica C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Two</a:t>
            </a:r>
            <a:r>
              <a:rPr lang="cs-CZ" sz="1600" dirty="0">
                <a:solidFill>
                  <a:srgbClr val="FF0000"/>
                </a:solidFill>
                <a:latin typeface="Helvetica C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600" dirty="0" err="1">
                <a:solidFill>
                  <a:srgbClr val="FF0000"/>
                </a:solidFill>
                <a:latin typeface="Helvetica C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Sides</a:t>
            </a:r>
            <a:endParaRPr lang="cs-CZ" sz="1550" dirty="0">
              <a:latin typeface="Helvetica"/>
              <a:cs typeface="Helvetica"/>
            </a:endParaRPr>
          </a:p>
          <a:p>
            <a:pPr marL="298450" indent="-28575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138430" algn="l"/>
              </a:tabLst>
            </a:pPr>
            <a:r>
              <a:rPr lang="cs-CZ" sz="1600" dirty="0">
                <a:solidFill>
                  <a:schemeClr val="tx1"/>
                </a:solidFill>
                <a:latin typeface="Helvetica"/>
                <a:cs typeface="Helvetica"/>
              </a:rPr>
              <a:t>Brožura</a:t>
            </a:r>
            <a:r>
              <a:rPr lang="cs-CZ" sz="1600" dirty="0">
                <a:solidFill>
                  <a:schemeClr val="tx2"/>
                </a:solidFill>
                <a:latin typeface="Helvetica"/>
                <a:cs typeface="Helvetica"/>
              </a:rPr>
              <a:t>: </a:t>
            </a:r>
            <a:r>
              <a:rPr lang="cs-CZ" sz="1600" u="sng" dirty="0">
                <a:solidFill>
                  <a:srgbClr val="FF0000"/>
                </a:solidFill>
                <a:latin typeface="Helvetica C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600" u="sng" dirty="0">
                <a:solidFill>
                  <a:srgbClr val="FF0000"/>
                </a:solidFill>
                <a:latin typeface="Helvetica CE"/>
              </a:rPr>
              <a:t>.</a:t>
            </a:r>
            <a:endParaRPr lang="cs-CZ" sz="1600" dirty="0">
              <a:solidFill>
                <a:srgbClr val="FF0000"/>
              </a:solidFill>
              <a:latin typeface="Helvetica CE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92AAE41-DD6E-5D22-4FF3-638B3EB464F1}"/>
              </a:ext>
            </a:extLst>
          </p:cNvPr>
          <p:cNvSpPr txBox="1"/>
          <p:nvPr/>
        </p:nvSpPr>
        <p:spPr>
          <a:xfrm>
            <a:off x="635299" y="3689149"/>
            <a:ext cx="9848552" cy="240963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lang="cs-CZ" sz="2000" b="1" dirty="0">
                <a:solidFill>
                  <a:srgbClr val="495275"/>
                </a:solidFill>
                <a:latin typeface="Helvetica"/>
                <a:cs typeface="Helvetica"/>
              </a:rPr>
              <a:t>Fakta o papírenském průmyslu</a:t>
            </a:r>
          </a:p>
          <a:p>
            <a:pPr marL="285750" indent="-285750">
              <a:spcBef>
                <a:spcPts val="350"/>
              </a:spcBef>
              <a:buFont typeface="Arial" panose="020B0604020202020204" pitchFamily="34" charset="0"/>
              <a:buChar char="•"/>
            </a:pPr>
            <a:r>
              <a:rPr lang="cs-CZ" sz="155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Recyklace papíru dosahuje 75 % </a:t>
            </a:r>
          </a:p>
          <a:p>
            <a:pPr marL="285750" indent="-285750">
              <a:spcBef>
                <a:spcPts val="350"/>
              </a:spcBef>
              <a:buFont typeface="Arial" panose="020B0604020202020204" pitchFamily="34" charset="0"/>
              <a:buChar char="•"/>
            </a:pPr>
            <a:r>
              <a:rPr lang="cs-CZ" sz="155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 Evropě nejvyšší míra ze všech materiálů</a:t>
            </a:r>
          </a:p>
          <a:p>
            <a:pPr marL="285750" indent="-285750">
              <a:spcBef>
                <a:spcPts val="350"/>
              </a:spcBef>
              <a:buFont typeface="Arial" panose="020B0604020202020204" pitchFamily="34" charset="0"/>
              <a:buChar char="•"/>
            </a:pPr>
            <a:r>
              <a:rPr lang="cs-CZ" sz="155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 Evropě lesy pokrývají 40 % území a </a:t>
            </a:r>
          </a:p>
          <a:p>
            <a:pPr>
              <a:spcBef>
                <a:spcPts val="350"/>
              </a:spcBef>
            </a:pPr>
            <a:r>
              <a:rPr lang="cs-CZ" sz="155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rozšiřují se rychlým tempem o plochu 1500 fotbalových hřišť denně!</a:t>
            </a:r>
          </a:p>
          <a:p>
            <a:pPr marL="285750" indent="-285750">
              <a:spcBef>
                <a:spcPts val="350"/>
              </a:spcBef>
              <a:buFont typeface="Arial" panose="020B0604020202020204" pitchFamily="34" charset="0"/>
              <a:buChar char="•"/>
            </a:pPr>
            <a:r>
              <a:rPr lang="cs-CZ" sz="155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Papírenský průmysl se téměř nepodílí na produkci skleníkových plynů </a:t>
            </a:r>
          </a:p>
          <a:p>
            <a:pPr>
              <a:spcBef>
                <a:spcPts val="350"/>
              </a:spcBef>
            </a:pPr>
            <a:r>
              <a:rPr lang="cs-CZ" sz="155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v Evropě tvoří jen 0,8% emisí CO2</a:t>
            </a:r>
          </a:p>
          <a:p>
            <a:pPr marL="125095" indent="-112395">
              <a:lnSpc>
                <a:spcPct val="100000"/>
              </a:lnSpc>
              <a:spcBef>
                <a:spcPts val="400"/>
              </a:spcBef>
              <a:buChar char="•"/>
              <a:tabLst>
                <a:tab pos="125095" algn="l"/>
              </a:tabLst>
            </a:pPr>
            <a:endParaRPr sz="1500" dirty="0">
              <a:latin typeface="Helvetica"/>
              <a:cs typeface="Helvetica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50E6E10-6EB8-0251-0AB1-E8F60F1BA6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1298" y="437907"/>
            <a:ext cx="9660752" cy="8085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cs-CZ" spc="-85" dirty="0"/>
              <a:t>TWO SIDES a </a:t>
            </a:r>
            <a:r>
              <a:rPr lang="cs-CZ" spc="-85" dirty="0" err="1"/>
              <a:t>Greenwashing</a:t>
            </a:r>
            <a:endParaRPr spc="-40" dirty="0"/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81B85865-6A9F-7937-F4A2-DBBA352A0B4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7769" y="368996"/>
            <a:ext cx="1003911" cy="100391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D7BAA10-AC16-BD9B-0082-682F0068E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850" y="3142808"/>
            <a:ext cx="4457182" cy="334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9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6038</TotalTime>
  <Words>478</Words>
  <Application>Microsoft Office PowerPoint</Application>
  <PresentationFormat>Vlastní</PresentationFormat>
  <Paragraphs>63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</vt:lpstr>
      <vt:lpstr>Helvetica CE</vt:lpstr>
      <vt:lpstr>Helvetica Neue CE</vt:lpstr>
      <vt:lpstr>Office Theme</vt:lpstr>
      <vt:lpstr>MEDIA PROJEKT</vt:lpstr>
      <vt:lpstr>Nový MEDIA PROJEKT</vt:lpstr>
      <vt:lpstr>Vydavatelský trh</vt:lpstr>
      <vt:lpstr>Vydavatelský trh</vt:lpstr>
      <vt:lpstr>TWO SIDES a Greenwashing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Tiskový GRP</dc:title>
  <dc:creator>Tkacik Tomas</dc:creator>
  <cp:lastModifiedBy>Tkacik Tomas</cp:lastModifiedBy>
  <cp:revision>68</cp:revision>
  <dcterms:created xsi:type="dcterms:W3CDTF">2023-10-04T11:59:55Z</dcterms:created>
  <dcterms:modified xsi:type="dcterms:W3CDTF">2026-08-05T13:40:37Z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2023-10-04T00:00:00Z</vt:filetime>
  </property>
  <property fmtid="{D5CDD505-2E9C-101B-9397-08002B2CF9AE}" pid="3" name="Creator">
    <vt:lpwstr>Adobe InDesign 17.4 (Macintosh)</vt:lpwstr>
  </property>
  <property fmtid="{D5CDD505-2E9C-101B-9397-08002B2CF9AE}" pid="4" name="LastSaved">
    <vt:filetime>2023-10-04T00:00:00Z</vt:filetime>
  </property>
  <property fmtid="{D5CDD505-2E9C-101B-9397-08002B2CF9AE}" pid="5" name="Producer">
    <vt:lpwstr>Adobe PDF Library 16.0.7</vt:lpwstr>
  </property>
</Properties>
</file>