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1" r:id="rId5"/>
  </p:sldMasterIdLst>
  <p:notesMasterIdLst>
    <p:notesMasterId r:id="rId17"/>
  </p:notesMasterIdLst>
  <p:handoutMasterIdLst>
    <p:handoutMasterId r:id="rId18"/>
  </p:handoutMasterIdLst>
  <p:sldIdLst>
    <p:sldId id="256" r:id="rId6"/>
    <p:sldId id="257" r:id="rId7"/>
    <p:sldId id="262" r:id="rId8"/>
    <p:sldId id="264" r:id="rId9"/>
    <p:sldId id="263" r:id="rId10"/>
    <p:sldId id="261" r:id="rId11"/>
    <p:sldId id="258" r:id="rId12"/>
    <p:sldId id="260" r:id="rId13"/>
    <p:sldId id="266" r:id="rId14"/>
    <p:sldId id="265" r:id="rId15"/>
    <p:sldId id="259" r:id="rId1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D5A76-94C7-7FDF-8DF7-8D18CB426C73}" name="Ilias Konteas" initials="IK" userId="Ilias Kontea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riane Carré" initials="AC" lastIdx="4" clrIdx="0"/>
  <p:cmAuthor id="1" name="Ilias Konteas" initials="IK" lastIdx="10" clrIdx="1">
    <p:extLst>
      <p:ext uri="{19B8F6BF-5375-455C-9EA6-DF929625EA0E}">
        <p15:presenceInfo xmlns:p15="http://schemas.microsoft.com/office/powerpoint/2012/main" userId="Ilias Konteas" providerId="None"/>
      </p:ext>
    </p:extLst>
  </p:cmAuthor>
  <p:cmAuthor id="2" name="Joy de Looz-Corswarem" initials="JdL" lastIdx="1" clrIdx="2">
    <p:extLst>
      <p:ext uri="{19B8F6BF-5375-455C-9EA6-DF929625EA0E}">
        <p15:presenceInfo xmlns:p15="http://schemas.microsoft.com/office/powerpoint/2012/main" userId="S::Joy.DeLoozC@magazinemedia.eu::842c0c9a-522e-4b13-8a0d-a3534d566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C"/>
    <a:srgbClr val="A40033"/>
    <a:srgbClr val="FFFFFF"/>
    <a:srgbClr val="A30046"/>
    <a:srgbClr val="298CC9"/>
    <a:srgbClr val="8FAE2C"/>
    <a:srgbClr val="0073A5"/>
    <a:srgbClr val="A9CC38"/>
    <a:srgbClr val="AB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3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B887D3-CD61-4C86-825F-20472C98320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r>
              <a:rPr lang="fr-FR"/>
              <a:t>htr</a:t>
            </a:r>
          </a:p>
        </p:txBody>
      </p:sp>
      <p:sp>
        <p:nvSpPr>
          <p:cNvPr id="3" name="Date Placeholder 2">
            <a:extLst>
              <a:ext uri="{FF2B5EF4-FFF2-40B4-BE49-F238E27FC236}">
                <a16:creationId xmlns:a16="http://schemas.microsoft.com/office/drawing/2014/main" id="{6608F24D-D743-48BA-8946-8F7D15EF3228}"/>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34252CFD-7D89-4171-B527-8684E95C78BF}" type="datetimeFigureOut">
              <a:rPr lang="fr-FR" smtClean="0"/>
              <a:t>21/06/2022</a:t>
            </a:fld>
            <a:endParaRPr lang="fr-FR"/>
          </a:p>
        </p:txBody>
      </p:sp>
      <p:sp>
        <p:nvSpPr>
          <p:cNvPr id="4" name="Footer Placeholder 3">
            <a:extLst>
              <a:ext uri="{FF2B5EF4-FFF2-40B4-BE49-F238E27FC236}">
                <a16:creationId xmlns:a16="http://schemas.microsoft.com/office/drawing/2014/main" id="{360C51B7-9E94-4DD0-93D9-660748E6A315}"/>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727BDD12-C1F9-4F18-931F-307B904C1095}"/>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4E883BB-5A48-4344-AB33-4EE60F51557B}" type="slidenum">
              <a:rPr lang="fr-FR" smtClean="0"/>
              <a:t>‹#›</a:t>
            </a:fld>
            <a:endParaRPr lang="fr-FR"/>
          </a:p>
        </p:txBody>
      </p:sp>
    </p:spTree>
    <p:extLst>
      <p:ext uri="{BB962C8B-B14F-4D97-AF65-F5344CB8AC3E}">
        <p14:creationId xmlns:p14="http://schemas.microsoft.com/office/powerpoint/2010/main" val="9880499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it-IT" sz="1400" b="0" strike="noStrike" spc="-1">
                <a:solidFill>
                  <a:srgbClr val="000000"/>
                </a:solidFill>
                <a:latin typeface="Arial"/>
              </a:rPr>
              <a:t>Fai clic per spostare la diapositiva</a:t>
            </a:r>
          </a:p>
        </p:txBody>
      </p:sp>
      <p:sp>
        <p:nvSpPr>
          <p:cNvPr id="186" name="PlaceHolder 2"/>
          <p:cNvSpPr>
            <a:spLocks noGrp="1"/>
          </p:cNvSpPr>
          <p:nvPr>
            <p:ph type="body"/>
          </p:nvPr>
        </p:nvSpPr>
        <p:spPr>
          <a:xfrm>
            <a:off x="756000" y="5078520"/>
            <a:ext cx="6047640" cy="4811040"/>
          </a:xfrm>
          <a:prstGeom prst="rect">
            <a:avLst/>
          </a:prstGeom>
        </p:spPr>
        <p:txBody>
          <a:bodyPr lIns="0" tIns="0" rIns="0" bIns="0"/>
          <a:lstStyle/>
          <a:p>
            <a:r>
              <a:rPr lang="it-IT" sz="2000" b="0" strike="noStrike" spc="-1">
                <a:latin typeface="Arial"/>
              </a:rPr>
              <a:t>Fai clic per modificare il formato delle note</a:t>
            </a:r>
          </a:p>
        </p:txBody>
      </p:sp>
      <p:sp>
        <p:nvSpPr>
          <p:cNvPr id="187" name="PlaceHolder 3"/>
          <p:cNvSpPr>
            <a:spLocks noGrp="1"/>
          </p:cNvSpPr>
          <p:nvPr>
            <p:ph type="hdr"/>
          </p:nvPr>
        </p:nvSpPr>
        <p:spPr>
          <a:xfrm>
            <a:off x="0" y="0"/>
            <a:ext cx="3280680" cy="534240"/>
          </a:xfrm>
          <a:prstGeom prst="rect">
            <a:avLst/>
          </a:prstGeom>
        </p:spPr>
        <p:txBody>
          <a:bodyPr lIns="0" tIns="0" rIns="0" bIns="0"/>
          <a:lstStyle/>
          <a:p>
            <a:r>
              <a:rPr lang="it-IT" sz="1400" b="0" strike="noStrike" spc="-1">
                <a:latin typeface="Times New Roman"/>
              </a:rPr>
              <a:t>htr</a:t>
            </a:r>
          </a:p>
        </p:txBody>
      </p:sp>
      <p:sp>
        <p:nvSpPr>
          <p:cNvPr id="188" name="PlaceHolder 4"/>
          <p:cNvSpPr>
            <a:spLocks noGrp="1"/>
          </p:cNvSpPr>
          <p:nvPr>
            <p:ph type="dt"/>
          </p:nvPr>
        </p:nvSpPr>
        <p:spPr>
          <a:xfrm>
            <a:off x="4278960" y="0"/>
            <a:ext cx="3280680" cy="534240"/>
          </a:xfrm>
          <a:prstGeom prst="rect">
            <a:avLst/>
          </a:prstGeom>
        </p:spPr>
        <p:txBody>
          <a:bodyPr lIns="0" tIns="0" rIns="0" bIns="0"/>
          <a:lstStyle/>
          <a:p>
            <a:pPr algn="r"/>
            <a:r>
              <a:rPr lang="it-IT" sz="1400" b="0" strike="noStrike" spc="-1">
                <a:latin typeface="Times New Roman"/>
              </a:rPr>
              <a:t> </a:t>
            </a:r>
          </a:p>
        </p:txBody>
      </p:sp>
      <p:sp>
        <p:nvSpPr>
          <p:cNvPr id="189" name="PlaceHolder 5"/>
          <p:cNvSpPr>
            <a:spLocks noGrp="1"/>
          </p:cNvSpPr>
          <p:nvPr>
            <p:ph type="ftr"/>
          </p:nvPr>
        </p:nvSpPr>
        <p:spPr>
          <a:xfrm>
            <a:off x="0" y="10157400"/>
            <a:ext cx="3280680" cy="534240"/>
          </a:xfrm>
          <a:prstGeom prst="rect">
            <a:avLst/>
          </a:prstGeom>
        </p:spPr>
        <p:txBody>
          <a:bodyPr lIns="0" tIns="0" rIns="0" bIns="0" anchor="b"/>
          <a:lstStyle/>
          <a:p>
            <a:r>
              <a:rPr lang="it-IT" sz="1400" b="0" strike="noStrike" spc="-1">
                <a:latin typeface="Times New Roman"/>
              </a:rPr>
              <a:t> </a:t>
            </a:r>
          </a:p>
        </p:txBody>
      </p:sp>
      <p:sp>
        <p:nvSpPr>
          <p:cNvPr id="190" name="PlaceHolder 6"/>
          <p:cNvSpPr>
            <a:spLocks noGrp="1"/>
          </p:cNvSpPr>
          <p:nvPr>
            <p:ph type="sldNum"/>
          </p:nvPr>
        </p:nvSpPr>
        <p:spPr>
          <a:xfrm>
            <a:off x="4278960" y="10157400"/>
            <a:ext cx="3280680" cy="534240"/>
          </a:xfrm>
          <a:prstGeom prst="rect">
            <a:avLst/>
          </a:prstGeom>
        </p:spPr>
        <p:txBody>
          <a:bodyPr lIns="0" tIns="0" rIns="0" bIns="0" anchor="b"/>
          <a:lstStyle/>
          <a:p>
            <a:pPr algn="r"/>
            <a:fld id="{4A830E3B-D94D-4E92-86D7-30201FD4E2D8}" type="slidenum">
              <a:rPr lang="it-IT" sz="1400" b="0" strike="noStrike" spc="-1">
                <a:latin typeface="Times New Roman"/>
              </a:rPr>
              <a:t>‹#›</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917575" y="744538"/>
            <a:ext cx="4964113" cy="3724275"/>
          </a:xfrm>
          <a:prstGeom prst="rect">
            <a:avLst/>
          </a:prstGeom>
        </p:spPr>
      </p:sp>
      <p:sp>
        <p:nvSpPr>
          <p:cNvPr id="295" name="PlaceHolder 2"/>
          <p:cNvSpPr>
            <a:spLocks noGrp="1"/>
          </p:cNvSpPr>
          <p:nvPr>
            <p:ph type="body"/>
          </p:nvPr>
        </p:nvSpPr>
        <p:spPr>
          <a:xfrm>
            <a:off x="679680" y="4717800"/>
            <a:ext cx="5439600" cy="4466880"/>
          </a:xfrm>
          <a:prstGeom prst="rect">
            <a:avLst/>
          </a:prstGeom>
        </p:spPr>
        <p:txBody>
          <a:bodyPr>
            <a:normAutofit/>
          </a:bodyPr>
          <a:lstStyle/>
          <a:p>
            <a:endParaRPr lang="it-IT" sz="2000" b="0" strike="noStrike" spc="-1">
              <a:latin typeface="Arial"/>
            </a:endParaRPr>
          </a:p>
        </p:txBody>
      </p:sp>
      <p:sp>
        <p:nvSpPr>
          <p:cNvPr id="296" name="TextShape 3"/>
          <p:cNvSpPr txBox="1"/>
          <p:nvPr/>
        </p:nvSpPr>
        <p:spPr>
          <a:xfrm>
            <a:off x="3850560" y="9431280"/>
            <a:ext cx="2946600" cy="496800"/>
          </a:xfrm>
          <a:prstGeom prst="rect">
            <a:avLst/>
          </a:prstGeom>
          <a:noFill/>
          <a:ln>
            <a:noFill/>
          </a:ln>
        </p:spPr>
        <p:txBody>
          <a:bodyPr anchor="b"/>
          <a:lstStyle/>
          <a:p>
            <a:pPr algn="r">
              <a:lnSpc>
                <a:spcPct val="100000"/>
              </a:lnSpc>
            </a:pPr>
            <a:fld id="{C5CA3201-092C-407B-8349-424115FA8FA2}" type="slidenum">
              <a:rPr lang="it-IT" sz="1400" b="0" strike="noStrike" spc="-1">
                <a:latin typeface="Times New Roman"/>
              </a:rPr>
              <a:t>1</a:t>
            </a:fld>
            <a:endParaRPr lang="it-IT" sz="1400" b="0" strike="noStrike" spc="-1">
              <a:latin typeface="Times New Roman"/>
            </a:endParaRPr>
          </a:p>
        </p:txBody>
      </p:sp>
      <p:sp>
        <p:nvSpPr>
          <p:cNvPr id="297" name="TextShape 4"/>
          <p:cNvSpPr txBox="1"/>
          <p:nvPr/>
        </p:nvSpPr>
        <p:spPr>
          <a:xfrm>
            <a:off x="3850560" y="0"/>
            <a:ext cx="2946600" cy="496800"/>
          </a:xfrm>
          <a:prstGeom prst="rect">
            <a:avLst/>
          </a:prstGeom>
          <a:noFill/>
          <a:ln>
            <a:noFill/>
          </a:ln>
        </p:spPr>
        <p:txBody>
          <a:bodyPr/>
          <a:lstStyle/>
          <a:p>
            <a:pPr algn="r">
              <a:lnSpc>
                <a:spcPct val="100000"/>
              </a:lnSpc>
            </a:pPr>
            <a:r>
              <a:rPr lang="it-IT" sz="1200" b="0" strike="noStrike" spc="-1">
                <a:solidFill>
                  <a:srgbClr val="000000"/>
                </a:solidFill>
                <a:latin typeface="Arial"/>
                <a:ea typeface="Arial"/>
              </a:rPr>
              <a:t>18/06/2018</a:t>
            </a:r>
            <a:endParaRPr lang="it-IT" sz="1200" b="0" strike="noStrike" spc="-1">
              <a:latin typeface="Times New Roman"/>
            </a:endParaRPr>
          </a:p>
        </p:txBody>
      </p:sp>
      <p:sp>
        <p:nvSpPr>
          <p:cNvPr id="2" name="Header Placeholder 1">
            <a:extLst>
              <a:ext uri="{FF2B5EF4-FFF2-40B4-BE49-F238E27FC236}">
                <a16:creationId xmlns:a16="http://schemas.microsoft.com/office/drawing/2014/main" id="{709CBF52-3314-439E-820D-FD1129EA09B2}"/>
              </a:ext>
            </a:extLst>
          </p:cNvPr>
          <p:cNvSpPr>
            <a:spLocks noGrp="1"/>
          </p:cNvSpPr>
          <p:nvPr>
            <p:ph type="hdr"/>
          </p:nvPr>
        </p:nvSpPr>
        <p:spPr/>
        <p:txBody>
          <a:bodyPr/>
          <a:lstStyle/>
          <a:p>
            <a:r>
              <a:rPr lang="it-IT" sz="1400" b="0" strike="noStrike" spc="-1">
                <a:latin typeface="Times New Roman"/>
              </a:rPr>
              <a:t>htr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32"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33"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3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36"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3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38"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40"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41"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42"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43"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44"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45"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5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5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6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2843640" y="692640"/>
            <a:ext cx="5842800" cy="427320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6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6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6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11"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7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7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7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7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7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7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8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8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8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9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9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13"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15"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2843640" y="692640"/>
            <a:ext cx="5842800" cy="427320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2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2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2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24"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26"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843640" y="692640"/>
            <a:ext cx="5842800" cy="921600"/>
          </a:xfrm>
          <a:prstGeom prst="rect">
            <a:avLst/>
          </a:prstGeom>
        </p:spPr>
        <p:txBody>
          <a:bodyPr lIns="0" tIns="0" rIns="0" bIns="0" anchor="ctr"/>
          <a:lstStyle/>
          <a:p>
            <a:endParaRPr lang="it-IT" sz="1400" b="0" strike="noStrike" spc="-1">
              <a:solidFill>
                <a:srgbClr val="000000"/>
              </a:solidFill>
              <a:latin typeface="Arial"/>
            </a:endParaRPr>
          </a:p>
        </p:txBody>
      </p:sp>
      <p:sp>
        <p:nvSpPr>
          <p:cNvPr id="28"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29"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1400" b="0" strike="noStrike" spc="-1">
              <a:solidFill>
                <a:srgbClr val="000000"/>
              </a:solidFill>
              <a:latin typeface="Arial"/>
            </a:endParaRPr>
          </a:p>
        </p:txBody>
      </p:sp>
      <p:sp>
        <p:nvSpPr>
          <p:cNvPr id="30"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it-IT"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
          <p:cNvGrpSpPr/>
          <p:nvPr/>
        </p:nvGrpSpPr>
        <p:grpSpPr>
          <a:xfrm>
            <a:off x="324000" y="357120"/>
            <a:ext cx="8496000" cy="6163920"/>
            <a:chOff x="324000" y="357120"/>
            <a:chExt cx="8496000" cy="6163920"/>
          </a:xfrm>
        </p:grpSpPr>
        <p:pic>
          <p:nvPicPr>
            <p:cNvPr id="11" name="Google Shape;14;p19"/>
            <p:cNvPicPr/>
            <p:nvPr/>
          </p:nvPicPr>
          <p:blipFill>
            <a:blip r:embed="rId14"/>
            <a:stretch/>
          </p:blipFill>
          <p:spPr>
            <a:xfrm>
              <a:off x="6809040" y="357120"/>
              <a:ext cx="2010960" cy="4224240"/>
            </a:xfrm>
            <a:prstGeom prst="rect">
              <a:avLst/>
            </a:prstGeom>
            <a:ln>
              <a:noFill/>
            </a:ln>
          </p:spPr>
        </p:pic>
        <p:pic>
          <p:nvPicPr>
            <p:cNvPr id="2" name="Google Shape;15;p19"/>
            <p:cNvPicPr/>
            <p:nvPr/>
          </p:nvPicPr>
          <p:blipFill>
            <a:blip r:embed="rId15"/>
            <a:stretch/>
          </p:blipFill>
          <p:spPr>
            <a:xfrm>
              <a:off x="324000" y="4941720"/>
              <a:ext cx="3339360" cy="1579320"/>
            </a:xfrm>
            <a:prstGeom prst="rect">
              <a:avLst/>
            </a:prstGeom>
            <a:ln>
              <a:noFill/>
            </a:ln>
          </p:spPr>
        </p:pic>
      </p:grpSp>
      <p:pic>
        <p:nvPicPr>
          <p:cNvPr id="3" name="Google Shape;16;p19"/>
          <p:cNvPicPr/>
          <p:nvPr/>
        </p:nvPicPr>
        <p:blipFill>
          <a:blip r:embed="rId16"/>
          <a:stretch/>
        </p:blipFill>
        <p:spPr>
          <a:xfrm>
            <a:off x="395280" y="404640"/>
            <a:ext cx="2450880" cy="856800"/>
          </a:xfrm>
          <a:prstGeom prst="rect">
            <a:avLst/>
          </a:prstGeom>
          <a:ln>
            <a:noFill/>
          </a:ln>
        </p:spPr>
      </p:pic>
      <p:pic>
        <p:nvPicPr>
          <p:cNvPr id="4" name="Google Shape;17;p19"/>
          <p:cNvPicPr/>
          <p:nvPr/>
        </p:nvPicPr>
        <p:blipFill>
          <a:blip r:embed="rId17"/>
          <a:stretch/>
        </p:blipFill>
        <p:spPr>
          <a:xfrm>
            <a:off x="6597000" y="563760"/>
            <a:ext cx="2023560" cy="538920"/>
          </a:xfrm>
          <a:prstGeom prst="rect">
            <a:avLst/>
          </a:prstGeom>
          <a:ln>
            <a:noFill/>
          </a:ln>
        </p:spPr>
      </p:pic>
      <p:sp>
        <p:nvSpPr>
          <p:cNvPr id="5" name="PlaceHolder 2"/>
          <p:cNvSpPr>
            <a:spLocks noGrp="1"/>
          </p:cNvSpPr>
          <p:nvPr>
            <p:ph type="title"/>
          </p:nvPr>
        </p:nvSpPr>
        <p:spPr>
          <a:xfrm>
            <a:off x="685800" y="2130480"/>
            <a:ext cx="7772040" cy="1469520"/>
          </a:xfrm>
          <a:prstGeom prst="rect">
            <a:avLst/>
          </a:prstGeom>
        </p:spPr>
        <p:txBody>
          <a:bodyPr/>
          <a:lstStyle/>
          <a:p>
            <a:endParaRPr lang="it-IT" sz="1400" b="0" strike="noStrike" spc="-1">
              <a:solidFill>
                <a:srgbClr val="000000"/>
              </a:solidFill>
              <a:latin typeface="Arial"/>
            </a:endParaRPr>
          </a:p>
        </p:txBody>
      </p:sp>
      <p:sp>
        <p:nvSpPr>
          <p:cNvPr id="6" name="PlaceHolder 3"/>
          <p:cNvSpPr>
            <a:spLocks noGrp="1"/>
          </p:cNvSpPr>
          <p:nvPr>
            <p:ph type="dt"/>
          </p:nvPr>
        </p:nvSpPr>
        <p:spPr>
          <a:xfrm>
            <a:off x="395280" y="6453360"/>
            <a:ext cx="2133360" cy="364680"/>
          </a:xfrm>
          <a:prstGeom prst="rect">
            <a:avLst/>
          </a:prstGeom>
        </p:spPr>
        <p:txBody>
          <a:bodyPr anchor="ctr"/>
          <a:lstStyle/>
          <a:p>
            <a:endParaRPr lang="it-IT" sz="2400" b="0" strike="noStrike" spc="-1">
              <a:latin typeface="Times New Roman"/>
            </a:endParaRPr>
          </a:p>
        </p:txBody>
      </p:sp>
      <p:sp>
        <p:nvSpPr>
          <p:cNvPr id="7" name="PlaceHolder 4"/>
          <p:cNvSpPr>
            <a:spLocks noGrp="1"/>
          </p:cNvSpPr>
          <p:nvPr>
            <p:ph type="ftr"/>
          </p:nvPr>
        </p:nvSpPr>
        <p:spPr>
          <a:xfrm>
            <a:off x="3112920" y="6453360"/>
            <a:ext cx="2895120" cy="364680"/>
          </a:xfrm>
          <a:prstGeom prst="rect">
            <a:avLst/>
          </a:prstGeom>
        </p:spPr>
        <p:txBody>
          <a:bodyPr anchor="ctr"/>
          <a:lstStyle/>
          <a:p>
            <a:r>
              <a:rPr lang="it-IT" sz="2400" b="0" strike="noStrike" spc="-1">
                <a:latin typeface="Times New Roman"/>
              </a:rPr>
              <a:t>05 November 2020</a:t>
            </a:r>
          </a:p>
        </p:txBody>
      </p:sp>
      <p:sp>
        <p:nvSpPr>
          <p:cNvPr id="8" name="PlaceHolder 5"/>
          <p:cNvSpPr>
            <a:spLocks noGrp="1"/>
          </p:cNvSpPr>
          <p:nvPr>
            <p:ph type="sldNum"/>
          </p:nvPr>
        </p:nvSpPr>
        <p:spPr>
          <a:xfrm>
            <a:off x="6541920" y="6453360"/>
            <a:ext cx="2133360" cy="364680"/>
          </a:xfrm>
          <a:prstGeom prst="rect">
            <a:avLst/>
          </a:prstGeom>
        </p:spPr>
        <p:txBody>
          <a:bodyPr anchor="ctr"/>
          <a:lstStyle/>
          <a:p>
            <a:pPr algn="r">
              <a:lnSpc>
                <a:spcPct val="100000"/>
              </a:lnSpc>
            </a:pPr>
            <a:fld id="{865CC4CF-C50A-4AC2-8B51-389AA94480C2}" type="slidenum">
              <a:rPr lang="it-IT" sz="1100" b="0" strike="noStrike" spc="-1">
                <a:solidFill>
                  <a:srgbClr val="003A6C"/>
                </a:solidFill>
                <a:latin typeface="Arial"/>
                <a:ea typeface="Arial"/>
              </a:rPr>
              <a:t>‹#›</a:t>
            </a:fld>
            <a:endParaRPr lang="it-IT" sz="1100" b="0" strike="noStrike" spc="-1">
              <a:latin typeface="Times New Roman"/>
            </a:endParaRPr>
          </a:p>
        </p:txBody>
      </p:sp>
      <p:sp>
        <p:nvSpPr>
          <p:cNvPr id="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4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4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4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1"/>
          <p:cNvGrpSpPr/>
          <p:nvPr/>
        </p:nvGrpSpPr>
        <p:grpSpPr>
          <a:xfrm>
            <a:off x="324000" y="357120"/>
            <a:ext cx="8496000" cy="6163920"/>
            <a:chOff x="324000" y="357120"/>
            <a:chExt cx="8496000" cy="6163920"/>
          </a:xfrm>
        </p:grpSpPr>
        <p:pic>
          <p:nvPicPr>
            <p:cNvPr id="47" name="Google Shape;14;p19"/>
            <p:cNvPicPr/>
            <p:nvPr/>
          </p:nvPicPr>
          <p:blipFill>
            <a:blip r:embed="rId14"/>
            <a:stretch/>
          </p:blipFill>
          <p:spPr>
            <a:xfrm>
              <a:off x="6809040" y="357120"/>
              <a:ext cx="2010960" cy="4224240"/>
            </a:xfrm>
            <a:prstGeom prst="rect">
              <a:avLst/>
            </a:prstGeom>
            <a:ln>
              <a:noFill/>
            </a:ln>
          </p:spPr>
        </p:pic>
        <p:pic>
          <p:nvPicPr>
            <p:cNvPr id="48" name="Google Shape;15;p19"/>
            <p:cNvPicPr/>
            <p:nvPr/>
          </p:nvPicPr>
          <p:blipFill>
            <a:blip r:embed="rId15"/>
            <a:stretch/>
          </p:blipFill>
          <p:spPr>
            <a:xfrm>
              <a:off x="324000" y="4941720"/>
              <a:ext cx="3339360" cy="1579320"/>
            </a:xfrm>
            <a:prstGeom prst="rect">
              <a:avLst/>
            </a:prstGeom>
            <a:ln>
              <a:noFill/>
            </a:ln>
          </p:spPr>
        </p:pic>
      </p:grpSp>
      <p:pic>
        <p:nvPicPr>
          <p:cNvPr id="49" name="Google Shape;16;p19"/>
          <p:cNvPicPr/>
          <p:nvPr/>
        </p:nvPicPr>
        <p:blipFill>
          <a:blip r:embed="rId16"/>
          <a:stretch/>
        </p:blipFill>
        <p:spPr>
          <a:xfrm>
            <a:off x="395280" y="404640"/>
            <a:ext cx="2450880" cy="856800"/>
          </a:xfrm>
          <a:prstGeom prst="rect">
            <a:avLst/>
          </a:prstGeom>
          <a:ln>
            <a:noFill/>
          </a:ln>
        </p:spPr>
      </p:pic>
      <p:pic>
        <p:nvPicPr>
          <p:cNvPr id="50" name="Google Shape;17;p19"/>
          <p:cNvPicPr/>
          <p:nvPr/>
        </p:nvPicPr>
        <p:blipFill>
          <a:blip r:embed="rId17"/>
          <a:stretch/>
        </p:blipFill>
        <p:spPr>
          <a:xfrm>
            <a:off x="6597000" y="563760"/>
            <a:ext cx="2023560" cy="538920"/>
          </a:xfrm>
          <a:prstGeom prst="rect">
            <a:avLst/>
          </a:prstGeom>
          <a:ln>
            <a:noFill/>
          </a:ln>
        </p:spPr>
      </p:pic>
      <p:sp>
        <p:nvSpPr>
          <p:cNvPr id="51" name="PlaceHolder 2"/>
          <p:cNvSpPr>
            <a:spLocks noGrp="1"/>
          </p:cNvSpPr>
          <p:nvPr>
            <p:ph type="title"/>
          </p:nvPr>
        </p:nvSpPr>
        <p:spPr>
          <a:xfrm>
            <a:off x="2915640" y="692640"/>
            <a:ext cx="5770800" cy="1142640"/>
          </a:xfrm>
          <a:prstGeom prst="rect">
            <a:avLst/>
          </a:prstGeom>
        </p:spPr>
        <p:txBody>
          <a:bodyPr/>
          <a:lstStyle/>
          <a:p>
            <a:r>
              <a:rPr lang="it-IT" sz="4000" b="0" strike="noStrike" spc="-1">
                <a:solidFill>
                  <a:srgbClr val="000000"/>
                </a:solidFill>
                <a:latin typeface="Arial"/>
              </a:rPr>
              <a:t>Fai clic per modificare il formato del testo del titolo</a:t>
            </a:r>
          </a:p>
        </p:txBody>
      </p:sp>
      <p:sp>
        <p:nvSpPr>
          <p:cNvPr id="52" name="PlaceHolder 3"/>
          <p:cNvSpPr>
            <a:spLocks noGrp="1"/>
          </p:cNvSpPr>
          <p:nvPr>
            <p:ph type="dt"/>
          </p:nvPr>
        </p:nvSpPr>
        <p:spPr>
          <a:xfrm>
            <a:off x="395280" y="6453360"/>
            <a:ext cx="2133360" cy="364680"/>
          </a:xfrm>
          <a:prstGeom prst="rect">
            <a:avLst/>
          </a:prstGeom>
        </p:spPr>
        <p:txBody>
          <a:bodyPr anchor="ctr"/>
          <a:lstStyle/>
          <a:p>
            <a:endParaRPr lang="it-IT" sz="2400" b="0" strike="noStrike" spc="-1">
              <a:latin typeface="Times New Roman"/>
            </a:endParaRPr>
          </a:p>
        </p:txBody>
      </p:sp>
      <p:sp>
        <p:nvSpPr>
          <p:cNvPr id="53" name="PlaceHolder 4"/>
          <p:cNvSpPr>
            <a:spLocks noGrp="1"/>
          </p:cNvSpPr>
          <p:nvPr>
            <p:ph type="ftr"/>
          </p:nvPr>
        </p:nvSpPr>
        <p:spPr>
          <a:xfrm>
            <a:off x="3112920" y="6453360"/>
            <a:ext cx="2895120" cy="364680"/>
          </a:xfrm>
          <a:prstGeom prst="rect">
            <a:avLst/>
          </a:prstGeom>
        </p:spPr>
        <p:txBody>
          <a:bodyPr anchor="ctr"/>
          <a:lstStyle/>
          <a:p>
            <a:r>
              <a:rPr lang="it-IT" sz="2400" b="0" strike="noStrike" spc="-1">
                <a:latin typeface="Times New Roman"/>
              </a:rPr>
              <a:t>05 November 2020</a:t>
            </a:r>
          </a:p>
        </p:txBody>
      </p:sp>
      <p:sp>
        <p:nvSpPr>
          <p:cNvPr id="54" name="PlaceHolder 5"/>
          <p:cNvSpPr>
            <a:spLocks noGrp="1"/>
          </p:cNvSpPr>
          <p:nvPr>
            <p:ph type="sldNum"/>
          </p:nvPr>
        </p:nvSpPr>
        <p:spPr>
          <a:xfrm>
            <a:off x="6541920" y="6453360"/>
            <a:ext cx="2133360" cy="364680"/>
          </a:xfrm>
          <a:prstGeom prst="rect">
            <a:avLst/>
          </a:prstGeom>
        </p:spPr>
        <p:txBody>
          <a:bodyPr anchor="ctr"/>
          <a:lstStyle/>
          <a:p>
            <a:pPr algn="r">
              <a:lnSpc>
                <a:spcPct val="100000"/>
              </a:lnSpc>
            </a:pPr>
            <a:fld id="{8D2B2C51-3946-4D84-A708-79ED9F64FFBB}" type="slidenum">
              <a:rPr lang="it-IT" sz="1100" b="0" strike="noStrike" spc="-1">
                <a:solidFill>
                  <a:srgbClr val="003A6C"/>
                </a:solidFill>
                <a:latin typeface="Arial"/>
                <a:ea typeface="Arial"/>
              </a:rPr>
              <a:t>‹#›</a:t>
            </a:fld>
            <a:endParaRPr lang="it-IT" sz="1100" b="0" strike="noStrike" spc="-1">
              <a:latin typeface="Times New Roman"/>
            </a:endParaRPr>
          </a:p>
        </p:txBody>
      </p:sp>
      <p:sp>
        <p:nvSpPr>
          <p:cNvPr id="5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4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4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4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lias.konteas@enpa.eu" TargetMode="Externa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1347724" y="1869297"/>
            <a:ext cx="6981267" cy="2191574"/>
          </a:xfrm>
          <a:prstGeom prst="rect">
            <a:avLst/>
          </a:prstGeom>
          <a:noFill/>
          <a:ln>
            <a:noFill/>
          </a:ln>
        </p:spPr>
        <p:txBody>
          <a:bodyPr/>
          <a:lstStyle/>
          <a:p>
            <a:pPr algn="ctr">
              <a:lnSpc>
                <a:spcPct val="100000"/>
              </a:lnSpc>
            </a:pPr>
            <a:r>
              <a:rPr lang="en-GB" sz="4400" b="0" strike="noStrike" spc="-1" dirty="0">
                <a:solidFill>
                  <a:srgbClr val="003A6C"/>
                </a:solidFill>
                <a:latin typeface="Arial"/>
                <a:ea typeface="Arial"/>
              </a:rPr>
              <a:t>Expectations for press and media freedom in the digital world </a:t>
            </a:r>
            <a:endParaRPr lang="it-IT" sz="4400" b="0" strike="noStrike" spc="-1" dirty="0">
              <a:solidFill>
                <a:srgbClr val="000000"/>
              </a:solidFill>
              <a:latin typeface="Arial"/>
            </a:endParaRPr>
          </a:p>
        </p:txBody>
      </p:sp>
      <p:sp>
        <p:nvSpPr>
          <p:cNvPr id="192" name="TextShape 2"/>
          <p:cNvSpPr txBox="1"/>
          <p:nvPr/>
        </p:nvSpPr>
        <p:spPr>
          <a:xfrm>
            <a:off x="532713" y="4811336"/>
            <a:ext cx="8611286" cy="428527"/>
          </a:xfrm>
          <a:prstGeom prst="rect">
            <a:avLst/>
          </a:prstGeom>
          <a:noFill/>
          <a:ln>
            <a:noFill/>
          </a:ln>
        </p:spPr>
        <p:txBody>
          <a:bodyPr/>
          <a:lstStyle/>
          <a:p>
            <a:pPr algn="ctr">
              <a:lnSpc>
                <a:spcPct val="100000"/>
              </a:lnSpc>
            </a:pPr>
            <a:r>
              <a:rPr lang="it-IT" b="1" spc="-1" dirty="0">
                <a:solidFill>
                  <a:srgbClr val="868789"/>
                </a:solidFill>
                <a:latin typeface="Arial"/>
                <a:ea typeface="Arial"/>
              </a:rPr>
              <a:t>Ilias Konteas EMMA – ENPA Executive Director</a:t>
            </a:r>
          </a:p>
          <a:p>
            <a:pPr algn="ctr">
              <a:lnSpc>
                <a:spcPct val="100000"/>
              </a:lnSpc>
            </a:pPr>
            <a:endParaRPr lang="it-IT" b="1" spc="-1" dirty="0">
              <a:solidFill>
                <a:srgbClr val="868789"/>
              </a:solidFill>
              <a:latin typeface="Arial"/>
              <a:ea typeface="Arial"/>
            </a:endParaRPr>
          </a:p>
          <a:p>
            <a:pPr algn="ctr">
              <a:lnSpc>
                <a:spcPct val="100000"/>
              </a:lnSpc>
            </a:pPr>
            <a:r>
              <a:rPr lang="it-IT" b="1" spc="-1" dirty="0">
                <a:solidFill>
                  <a:srgbClr val="868789"/>
                </a:solidFill>
                <a:latin typeface="Arial"/>
                <a:ea typeface="Arial"/>
              </a:rPr>
              <a:t>22 June 2022</a:t>
            </a:r>
            <a:r>
              <a:rPr lang="it-IT" sz="1800" b="1" strike="noStrike" spc="-1" dirty="0">
                <a:solidFill>
                  <a:srgbClr val="868789"/>
                </a:solidFill>
                <a:latin typeface="Arial"/>
                <a:ea typeface="Arial"/>
              </a:rPr>
              <a:t>, European Parliament</a:t>
            </a:r>
            <a:endParaRPr lang="it-IT" sz="1800" b="0" strike="noStrike" spc="-1" dirty="0">
              <a:latin typeface="Arial"/>
            </a:endParaRPr>
          </a:p>
        </p:txBody>
      </p:sp>
      <p:pic>
        <p:nvPicPr>
          <p:cNvPr id="3" name="Picture 2">
            <a:extLst>
              <a:ext uri="{FF2B5EF4-FFF2-40B4-BE49-F238E27FC236}">
                <a16:creationId xmlns:a16="http://schemas.microsoft.com/office/drawing/2014/main" id="{699A7025-33DA-47B7-AD5C-19AECF4AA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AA01501C-9091-4E7E-BE33-70A28C159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7" name="TextBox 6">
            <a:extLst>
              <a:ext uri="{FF2B5EF4-FFF2-40B4-BE49-F238E27FC236}">
                <a16:creationId xmlns:a16="http://schemas.microsoft.com/office/drawing/2014/main" id="{A513ACC6-4F02-493E-AD7A-2B0B1220C3D1}"/>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934278" y="1297245"/>
            <a:ext cx="7741002" cy="760797"/>
          </a:xfrm>
          <a:prstGeom prst="rect">
            <a:avLst/>
          </a:prstGeom>
          <a:noFill/>
          <a:ln>
            <a:noFill/>
          </a:ln>
        </p:spPr>
        <p:txBody>
          <a:bodyPr/>
          <a:lstStyle/>
          <a:p>
            <a:pPr algn="ctr">
              <a:lnSpc>
                <a:spcPct val="100000"/>
              </a:lnSpc>
            </a:pPr>
            <a:r>
              <a:rPr lang="it-IT" sz="4000" b="1" strike="noStrike" spc="-1" dirty="0">
                <a:solidFill>
                  <a:srgbClr val="A40033"/>
                </a:solidFill>
                <a:latin typeface="Arial"/>
              </a:rPr>
              <a:t>Di</a:t>
            </a:r>
            <a:r>
              <a:rPr lang="it-IT" sz="4000" b="1" spc="-1" dirty="0">
                <a:solidFill>
                  <a:srgbClr val="A40033"/>
                </a:solidFill>
                <a:latin typeface="Arial"/>
              </a:rPr>
              <a:t>gital Markets Act (DMA)</a:t>
            </a:r>
          </a:p>
          <a:p>
            <a:pPr algn="ctr">
              <a:lnSpc>
                <a:spcPct val="100000"/>
              </a:lnSpc>
            </a:pPr>
            <a:endParaRPr lang="it-IT" sz="4000" b="1" strike="noStrike" spc="-1" dirty="0">
              <a:solidFill>
                <a:srgbClr val="A40033"/>
              </a:solidFill>
              <a:latin typeface="Arial"/>
            </a:endParaRPr>
          </a:p>
          <a:p>
            <a:pPr algn="ct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Extending fair and non-discriminatory access conditions to search engines and social networks has been a major positive outcome in the DMA and we would like to thank MEPs for the positive role they have played in this important achievement.</a:t>
            </a:r>
            <a:endParaRPr lang="en-BE" sz="1800"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endParaRPr lang="it-IT" sz="4000" b="0"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10</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30748572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741436" y="1307185"/>
            <a:ext cx="8142564" cy="760797"/>
          </a:xfrm>
          <a:prstGeom prst="rect">
            <a:avLst/>
          </a:prstGeom>
          <a:noFill/>
          <a:ln>
            <a:noFill/>
          </a:ln>
        </p:spPr>
        <p:txBody>
          <a:bodyPr/>
          <a:lstStyle/>
          <a:p>
            <a:pPr algn="ctr">
              <a:lnSpc>
                <a:spcPct val="100000"/>
              </a:lnSpc>
            </a:pPr>
            <a:r>
              <a:rPr lang="it-IT" sz="3600" b="0" strike="noStrike" spc="-1" dirty="0">
                <a:solidFill>
                  <a:srgbClr val="A40033"/>
                </a:solidFill>
                <a:latin typeface="Arial"/>
              </a:rPr>
              <a:t>Thank you for your kind attention</a:t>
            </a:r>
          </a:p>
          <a:p>
            <a:pPr algn="ctr">
              <a:lnSpc>
                <a:spcPct val="100000"/>
              </a:lnSpc>
            </a:pPr>
            <a:endParaRPr lang="it-IT" sz="3600" spc="-1" dirty="0">
              <a:solidFill>
                <a:srgbClr val="A40033"/>
              </a:solidFill>
              <a:latin typeface="Arial"/>
            </a:endParaRPr>
          </a:p>
          <a:p>
            <a:pPr algn="ctr">
              <a:lnSpc>
                <a:spcPct val="100000"/>
              </a:lnSpc>
            </a:pPr>
            <a:r>
              <a:rPr lang="it-IT" sz="2000" spc="-1" dirty="0">
                <a:solidFill>
                  <a:srgbClr val="003A6C"/>
                </a:solidFill>
                <a:latin typeface="Arial"/>
              </a:rPr>
              <a:t>Please feel free to ask any question or to contact us bilaterally</a:t>
            </a:r>
          </a:p>
          <a:p>
            <a:pPr algn="ctr">
              <a:lnSpc>
                <a:spcPct val="100000"/>
              </a:lnSpc>
            </a:pPr>
            <a:endParaRPr lang="it-IT" sz="2000" spc="-1" dirty="0">
              <a:solidFill>
                <a:srgbClr val="003A6C"/>
              </a:solidFill>
              <a:latin typeface="Arial"/>
            </a:endParaRPr>
          </a:p>
          <a:p>
            <a:pPr algn="ctr">
              <a:lnSpc>
                <a:spcPct val="100000"/>
              </a:lnSpc>
            </a:pPr>
            <a:r>
              <a:rPr lang="it-IT" sz="2000" spc="-1" dirty="0">
                <a:solidFill>
                  <a:srgbClr val="A40033"/>
                </a:solidFill>
                <a:latin typeface="Arial"/>
                <a:hlinkClick r:id="rId2">
                  <a:extLst>
                    <a:ext uri="{A12FA001-AC4F-418D-AE19-62706E023703}">
                      <ahyp:hlinkClr xmlns:ahyp="http://schemas.microsoft.com/office/drawing/2018/hyperlinkcolor" val="tx"/>
                    </a:ext>
                  </a:extLst>
                </a:hlinkClick>
              </a:rPr>
              <a:t>Ilias.konteas@enpa.eu</a:t>
            </a:r>
            <a:endParaRPr lang="it-IT" sz="2000" spc="-1" dirty="0">
              <a:solidFill>
                <a:srgbClr val="A40033"/>
              </a:solidFill>
              <a:latin typeface="Arial"/>
            </a:endParaRPr>
          </a:p>
          <a:p>
            <a:pPr algn="ctr">
              <a:lnSpc>
                <a:spcPct val="100000"/>
              </a:lnSpc>
            </a:pPr>
            <a:endParaRPr lang="it-IT" sz="2000" spc="-1" dirty="0">
              <a:solidFill>
                <a:srgbClr val="003A6C"/>
              </a:solidFill>
              <a:latin typeface="Arial"/>
            </a:endParaRPr>
          </a:p>
          <a:p>
            <a:pPr algn="ctr">
              <a:lnSpc>
                <a:spcPct val="100000"/>
              </a:lnSpc>
            </a:pPr>
            <a:endParaRPr lang="it-IT" sz="2000" spc="-1" dirty="0">
              <a:solidFill>
                <a:srgbClr val="003A6C"/>
              </a:solidFill>
              <a:latin typeface="Arial"/>
            </a:endParaRPr>
          </a:p>
          <a:p>
            <a:pPr algn="ctr">
              <a:lnSpc>
                <a:spcPct val="100000"/>
              </a:lnSpc>
            </a:pPr>
            <a:r>
              <a:rPr lang="en-GB" sz="1400" b="1" spc="-1" dirty="0">
                <a:solidFill>
                  <a:srgbClr val="003A6C"/>
                </a:solidFill>
                <a:latin typeface="Arial"/>
              </a:rPr>
              <a:t>EMMA, the European Magazine Media Association</a:t>
            </a:r>
            <a:r>
              <a:rPr lang="en-GB" sz="1400" spc="-1" dirty="0">
                <a:solidFill>
                  <a:srgbClr val="003A6C"/>
                </a:solidFill>
                <a:latin typeface="Arial"/>
              </a:rPr>
              <a:t>, is the unique and complete representation of Europe’s magazine media, which is today enjoyed by millions of consumers on various platforms. EMMA represents 15,000 publishing houses, publishing 50,000 magazine titles across Europe in print and digital. See: www.magazinemedia.eu</a:t>
            </a:r>
          </a:p>
          <a:p>
            <a:pPr algn="ctr">
              <a:lnSpc>
                <a:spcPct val="100000"/>
              </a:lnSpc>
            </a:pPr>
            <a:endParaRPr lang="en-GB" sz="1400" spc="-1" dirty="0">
              <a:solidFill>
                <a:srgbClr val="003A6C"/>
              </a:solidFill>
              <a:latin typeface="Arial"/>
            </a:endParaRPr>
          </a:p>
          <a:p>
            <a:pPr algn="ctr">
              <a:lnSpc>
                <a:spcPct val="100000"/>
              </a:lnSpc>
            </a:pPr>
            <a:r>
              <a:rPr lang="en-GB" sz="1400" b="1" spc="-1" dirty="0">
                <a:solidFill>
                  <a:srgbClr val="003A6C"/>
                </a:solidFill>
                <a:latin typeface="Arial"/>
              </a:rPr>
              <a:t>ENPA, the European Newspaper Publishers’ Association, </a:t>
            </a:r>
            <a:r>
              <a:rPr lang="en-GB" sz="1400" spc="-1" dirty="0">
                <a:solidFill>
                  <a:srgbClr val="003A6C"/>
                </a:solidFill>
                <a:latin typeface="Arial"/>
              </a:rPr>
              <a:t>is the largest representative body of newspaper publishers across Europe. ENPA advocates for 16 national associations across 13 European countries and is a principal interlocutor to the EU institutions and a key driver of media policy debates in the European Union. See: www.enpa.eu</a:t>
            </a:r>
          </a:p>
          <a:p>
            <a:pPr algn="ctr">
              <a:lnSpc>
                <a:spcPct val="100000"/>
              </a:lnSpc>
            </a:pPr>
            <a:endParaRPr lang="it-IT" sz="2000" spc="-1" dirty="0">
              <a:solidFill>
                <a:srgbClr val="003A6C"/>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11</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399979748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1063487" y="1297245"/>
            <a:ext cx="7692887" cy="760797"/>
          </a:xfrm>
          <a:prstGeom prst="rect">
            <a:avLst/>
          </a:prstGeom>
          <a:noFill/>
          <a:ln>
            <a:noFill/>
          </a:ln>
        </p:spPr>
        <p:txBody>
          <a:bodyPr/>
          <a:lstStyle/>
          <a:p>
            <a:pPr algn="ctr">
              <a:lnSpc>
                <a:spcPct val="100000"/>
              </a:lnSpc>
              <a:spcAft>
                <a:spcPts val="1800"/>
              </a:spcAft>
            </a:pPr>
            <a:r>
              <a:rPr lang="it-IT" sz="4000" b="1" strike="noStrike" spc="-1" dirty="0">
                <a:solidFill>
                  <a:srgbClr val="A40033"/>
                </a:solidFill>
                <a:latin typeface="Arial"/>
              </a:rPr>
              <a:t>Agenda</a:t>
            </a:r>
            <a:endParaRPr lang="it-IT" sz="4000" b="1" spc="-1" dirty="0">
              <a:solidFill>
                <a:srgbClr val="A40033"/>
              </a:solidFill>
              <a:latin typeface="Arial"/>
            </a:endParaRPr>
          </a:p>
          <a:p>
            <a:pPr marL="457200" indent="-457200">
              <a:lnSpc>
                <a:spcPct val="150000"/>
              </a:lnSpc>
              <a:buFontTx/>
              <a:buChar char="-"/>
            </a:pPr>
            <a:r>
              <a:rPr lang="it-IT" sz="2800" b="1" spc="-1" dirty="0">
                <a:solidFill>
                  <a:srgbClr val="003A6C"/>
                </a:solidFill>
                <a:latin typeface="Arial"/>
              </a:rPr>
              <a:t>Introduction</a:t>
            </a:r>
          </a:p>
          <a:p>
            <a:pPr marL="457200" indent="-457200">
              <a:lnSpc>
                <a:spcPct val="150000"/>
              </a:lnSpc>
              <a:buFontTx/>
              <a:buChar char="-"/>
            </a:pPr>
            <a:r>
              <a:rPr lang="it-IT" sz="2800" b="1" spc="-1" dirty="0">
                <a:solidFill>
                  <a:srgbClr val="003A6C"/>
                </a:solidFill>
                <a:latin typeface="Arial"/>
              </a:rPr>
              <a:t>Key features of digital press</a:t>
            </a:r>
          </a:p>
          <a:p>
            <a:pPr marL="457200" indent="-457200">
              <a:lnSpc>
                <a:spcPct val="150000"/>
              </a:lnSpc>
              <a:buFontTx/>
              <a:buChar char="-"/>
            </a:pPr>
            <a:r>
              <a:rPr lang="it-IT" sz="2800" b="1" spc="-1" dirty="0">
                <a:solidFill>
                  <a:srgbClr val="003A6C"/>
                </a:solidFill>
                <a:latin typeface="Arial"/>
              </a:rPr>
              <a:t>EU Policy files</a:t>
            </a:r>
          </a:p>
          <a:p>
            <a:pPr marL="914400" lvl="1" indent="-457200">
              <a:buFontTx/>
              <a:buChar char="-"/>
            </a:pPr>
            <a:r>
              <a:rPr lang="it-IT" sz="2000" spc="-1" dirty="0">
                <a:solidFill>
                  <a:srgbClr val="003A6C"/>
                </a:solidFill>
                <a:latin typeface="Arial"/>
              </a:rPr>
              <a:t>Media freedom Act</a:t>
            </a:r>
          </a:p>
          <a:p>
            <a:pPr marL="914400" lvl="1" indent="-457200">
              <a:buFontTx/>
              <a:buChar char="-"/>
            </a:pPr>
            <a:r>
              <a:rPr lang="it-IT" sz="2000" spc="-1" dirty="0">
                <a:solidFill>
                  <a:srgbClr val="003A6C"/>
                </a:solidFill>
                <a:latin typeface="Arial"/>
              </a:rPr>
              <a:t>Political Advertising</a:t>
            </a:r>
          </a:p>
          <a:p>
            <a:pPr marL="914400" lvl="1" indent="-457200">
              <a:buFontTx/>
              <a:buChar char="-"/>
            </a:pPr>
            <a:r>
              <a:rPr lang="it-IT" sz="2000" spc="-1" dirty="0">
                <a:solidFill>
                  <a:srgbClr val="003A6C"/>
                </a:solidFill>
                <a:latin typeface="Arial"/>
              </a:rPr>
              <a:t>Digital Services Act</a:t>
            </a:r>
          </a:p>
          <a:p>
            <a:pPr marL="914400" lvl="1" indent="-457200">
              <a:buFontTx/>
              <a:buChar char="-"/>
            </a:pPr>
            <a:r>
              <a:rPr lang="it-IT" sz="2000" spc="-1" dirty="0">
                <a:solidFill>
                  <a:srgbClr val="003A6C"/>
                </a:solidFill>
                <a:latin typeface="Arial"/>
              </a:rPr>
              <a:t>E-Privacy</a:t>
            </a:r>
          </a:p>
          <a:p>
            <a:pPr marL="914400" lvl="1" indent="-457200">
              <a:buFontTx/>
              <a:buChar char="-"/>
            </a:pPr>
            <a:r>
              <a:rPr lang="it-IT" sz="2000" spc="-1" dirty="0">
                <a:solidFill>
                  <a:srgbClr val="003A6C"/>
                </a:solidFill>
                <a:latin typeface="Arial"/>
              </a:rPr>
              <a:t>Digital Markets Act</a:t>
            </a: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2</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532715" y="1297245"/>
            <a:ext cx="8611283" cy="760797"/>
          </a:xfrm>
          <a:prstGeom prst="rect">
            <a:avLst/>
          </a:prstGeom>
          <a:noFill/>
          <a:ln>
            <a:noFill/>
          </a:ln>
        </p:spPr>
        <p:txBody>
          <a:bodyPr/>
          <a:lstStyle/>
          <a:p>
            <a:pPr algn="ctr">
              <a:lnSpc>
                <a:spcPct val="100000"/>
              </a:lnSpc>
            </a:pPr>
            <a:r>
              <a:rPr lang="it-IT" sz="4000" b="1" spc="-1" dirty="0">
                <a:solidFill>
                  <a:srgbClr val="A40033"/>
                </a:solidFill>
                <a:latin typeface="Arial"/>
              </a:rPr>
              <a:t>Introduction</a:t>
            </a:r>
          </a:p>
          <a:p>
            <a:pPr>
              <a:lnSpc>
                <a:spcPct val="100000"/>
              </a:lnSpc>
            </a:pPr>
            <a:endParaRPr lang="it-IT" sz="4000" b="1"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3</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
        <p:nvSpPr>
          <p:cNvPr id="2" name="TextBox 1">
            <a:extLst>
              <a:ext uri="{FF2B5EF4-FFF2-40B4-BE49-F238E27FC236}">
                <a16:creationId xmlns:a16="http://schemas.microsoft.com/office/drawing/2014/main" id="{E63AE3DA-48EF-8F0A-96D5-08F0BC21D019}"/>
              </a:ext>
            </a:extLst>
          </p:cNvPr>
          <p:cNvSpPr txBox="1"/>
          <p:nvPr/>
        </p:nvSpPr>
        <p:spPr>
          <a:xfrm>
            <a:off x="829557" y="2380689"/>
            <a:ext cx="8017597" cy="3447098"/>
          </a:xfrm>
          <a:prstGeom prst="rect">
            <a:avLst/>
          </a:prstGeom>
          <a:noFill/>
        </p:spPr>
        <p:txBody>
          <a:bodyPr wrap="square" rtlCol="0">
            <a:spAutoFit/>
          </a:bodyPr>
          <a:lstStyle/>
          <a:p>
            <a:pPr marL="342900" lvl="0" indent="-342900" algn="just">
              <a:spcAft>
                <a:spcPts val="1200"/>
              </a:spcAft>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F</a:t>
            </a: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reedom of expression is a fundamental right and a cornerstone of democracy.  The press is called “the fourth power”, asked to be a source of information and critical thinking and to keep the power accountable.</a:t>
            </a:r>
            <a:endParaRPr lang="en-BE" sz="1800"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At the same time, journalists and publications are silenced and targeted by different kinds of attacks. Sometimes policy can be a solution, while other times even the best policy intentions can produce a result that ultimately threatens press freedom and freedom of expression.</a:t>
            </a:r>
          </a:p>
          <a:p>
            <a:pPr marL="342900" lvl="0" indent="-342900" algn="just">
              <a:spcAft>
                <a:spcPts val="1200"/>
              </a:spcAft>
              <a:buFont typeface="Courier New" panose="02070309020205020404" pitchFamily="49" charset="0"/>
              <a:buChar char="o"/>
            </a:pPr>
            <a:r>
              <a:rPr lang="en-GB" dirty="0">
                <a:solidFill>
                  <a:srgbClr val="003A6C"/>
                </a:solidFill>
                <a:latin typeface="Arial Nova" panose="020B0504020202020204" pitchFamily="34" charset="0"/>
              </a:rPr>
              <a:t>It seems ironic to introduce new legislation to regulate historical freedoms, such as freedom of expression. As the press is not a sector like any other, but contributes to a lively democratic debate, it must be protected from rules that might as a side-effect restrict its press freedom or its financing.</a:t>
            </a:r>
            <a:endParaRPr lang="en-BE" dirty="0">
              <a:solidFill>
                <a:srgbClr val="003A6C"/>
              </a:solidFill>
              <a:latin typeface="Arial Nova" panose="020B0504020202020204" pitchFamily="34" charset="0"/>
            </a:endParaRPr>
          </a:p>
        </p:txBody>
      </p:sp>
    </p:spTree>
    <p:extLst>
      <p:ext uri="{BB962C8B-B14F-4D97-AF65-F5344CB8AC3E}">
        <p14:creationId xmlns:p14="http://schemas.microsoft.com/office/powerpoint/2010/main" val="824303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775254" y="1168038"/>
            <a:ext cx="7900026" cy="760797"/>
          </a:xfrm>
          <a:prstGeom prst="rect">
            <a:avLst/>
          </a:prstGeom>
          <a:noFill/>
          <a:ln>
            <a:noFill/>
          </a:ln>
        </p:spPr>
        <p:txBody>
          <a:bodyPr/>
          <a:lstStyle/>
          <a:p>
            <a:pPr>
              <a:lnSpc>
                <a:spcPct val="100000"/>
              </a:lnSpc>
            </a:pPr>
            <a:r>
              <a:rPr lang="en-GB" sz="3200" b="1" spc="-1" dirty="0">
                <a:solidFill>
                  <a:srgbClr val="A40033"/>
                </a:solidFill>
                <a:latin typeface="Arial"/>
              </a:rPr>
              <a:t>Key features of digital press / 1</a:t>
            </a:r>
          </a:p>
          <a:p>
            <a:pPr algn="ctr">
              <a:lnSpc>
                <a:spcPct val="100000"/>
              </a:lnSpc>
            </a:pPr>
            <a:endParaRPr lang="en-GB" b="1" spc="-1" dirty="0">
              <a:solidFill>
                <a:srgbClr val="A40033"/>
              </a:solidFill>
              <a:latin typeface="Arial"/>
            </a:endParaRPr>
          </a:p>
          <a:p>
            <a:pPr algn="just">
              <a:lnSpc>
                <a:spcPct val="100000"/>
              </a:lnSpc>
            </a:pPr>
            <a:r>
              <a:rPr lang="en-GB" sz="2000" b="1" spc="-1" dirty="0">
                <a:solidFill>
                  <a:srgbClr val="003A6C"/>
                </a:solidFill>
                <a:latin typeface="Arial"/>
              </a:rPr>
              <a:t>Distribution:</a:t>
            </a:r>
          </a:p>
          <a:p>
            <a:pPr marL="285750" indent="-285750" algn="just">
              <a:lnSpc>
                <a:spcPct val="100000"/>
              </a:lnSpc>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P</a:t>
            </a: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ress publications online often pass through the intermediation of a larger platform, such as search engines that list a publication’s website or articles, social media where publications and users share content, etc. </a:t>
            </a:r>
          </a:p>
          <a:p>
            <a:pPr marL="285750" indent="-285750" algn="just">
              <a:lnSpc>
                <a:spcPct val="100000"/>
              </a:lnSpc>
              <a:buFont typeface="Courier New" panose="02070309020205020404" pitchFamily="49" charset="0"/>
              <a:buChar char="o"/>
            </a:pPr>
            <a:endPar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It is essential that on these platforms press content is distributed freely and fairly, without interferences based on unilateral criteria such as privately-set T&amp;C or on arbitrary assessments of trustworthiness.</a:t>
            </a:r>
            <a:endParaRPr lang="en-GB" b="1" spc="-1" dirty="0">
              <a:solidFill>
                <a:srgbClr val="003A6C"/>
              </a:solidFill>
              <a:latin typeface="Arial"/>
            </a:endParaRPr>
          </a:p>
          <a:p>
            <a:pPr algn="just">
              <a:lnSpc>
                <a:spcPct val="100000"/>
              </a:lnSpc>
            </a:pPr>
            <a:endParaRPr lang="en-GB" b="1" spc="-1" dirty="0">
              <a:solidFill>
                <a:srgbClr val="003A6C"/>
              </a:solidFill>
              <a:latin typeface="Arial"/>
            </a:endParaRPr>
          </a:p>
          <a:p>
            <a:pPr algn="just">
              <a:lnSpc>
                <a:spcPct val="100000"/>
              </a:lnSpc>
            </a:pPr>
            <a:r>
              <a:rPr lang="en-GB" sz="2000" b="1" spc="-1" dirty="0">
                <a:solidFill>
                  <a:srgbClr val="003A6C"/>
                </a:solidFill>
                <a:latin typeface="Arial"/>
              </a:rPr>
              <a:t>Press Freedom:</a:t>
            </a:r>
            <a:endParaRPr lang="en-GB" b="1" spc="-1" dirty="0">
              <a:solidFill>
                <a:srgbClr val="003A6C"/>
              </a:solidFill>
              <a:latin typeface="Arial"/>
            </a:endParaRPr>
          </a:p>
          <a:p>
            <a:pPr marL="285750" indent="-285750" algn="just">
              <a:lnSpc>
                <a:spcPct val="100000"/>
              </a:lnSpc>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P</a:t>
            </a: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ress content must be fairly accessible regardless of any external assessment. In fact, truth is often multifaceted, and we would find it problematic if anyone could unilaterally impose one version of the facts. It is not enough that legal content can be published, it must also be visible to ensure effective diversity and plurality.</a:t>
            </a:r>
          </a:p>
          <a:p>
            <a:pPr algn="ctr">
              <a:lnSpc>
                <a:spcPct val="100000"/>
              </a:lnSpc>
            </a:pPr>
            <a:r>
              <a:rPr lang="en-GB" sz="1800" dirty="0">
                <a:effectLst/>
                <a:latin typeface="Arial Nova" panose="020B0504020202020204" pitchFamily="34" charset="0"/>
                <a:ea typeface="Calibri" panose="020F0502020204030204" pitchFamily="34" charset="0"/>
                <a:cs typeface="Times New Roman" panose="02020603050405020304" pitchFamily="18" charset="0"/>
              </a:rPr>
              <a:t> </a:t>
            </a:r>
            <a:endParaRPr lang="en-GB" b="1" spc="-1" dirty="0">
              <a:solidFill>
                <a:srgbClr val="003A6C"/>
              </a:solidFill>
              <a:latin typeface="Arial"/>
            </a:endParaRPr>
          </a:p>
          <a:p>
            <a:pPr algn="ctr">
              <a:lnSpc>
                <a:spcPct val="100000"/>
              </a:lnSpc>
            </a:pPr>
            <a:endParaRPr lang="en-GB" sz="3200" b="1" spc="-1" dirty="0">
              <a:solidFill>
                <a:srgbClr val="A40033"/>
              </a:solidFill>
              <a:latin typeface="Arial"/>
            </a:endParaRPr>
          </a:p>
          <a:p>
            <a:pPr algn="ctr">
              <a:lnSpc>
                <a:spcPct val="100000"/>
              </a:lnSpc>
            </a:pPr>
            <a:endParaRPr lang="en-GB" sz="3200" b="1"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4</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11055343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5</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
        <p:nvSpPr>
          <p:cNvPr id="7" name="TextShape 1">
            <a:extLst>
              <a:ext uri="{FF2B5EF4-FFF2-40B4-BE49-F238E27FC236}">
                <a16:creationId xmlns:a16="http://schemas.microsoft.com/office/drawing/2014/main" id="{C2787286-90FB-B0D9-D599-37CF830ECAD5}"/>
              </a:ext>
            </a:extLst>
          </p:cNvPr>
          <p:cNvSpPr txBox="1"/>
          <p:nvPr/>
        </p:nvSpPr>
        <p:spPr>
          <a:xfrm>
            <a:off x="864705" y="1158099"/>
            <a:ext cx="7901608" cy="760797"/>
          </a:xfrm>
          <a:prstGeom prst="rect">
            <a:avLst/>
          </a:prstGeom>
          <a:noFill/>
          <a:ln>
            <a:noFill/>
          </a:ln>
        </p:spPr>
        <p:txBody>
          <a:bodyPr/>
          <a:lstStyle/>
          <a:p>
            <a:pPr>
              <a:lnSpc>
                <a:spcPct val="100000"/>
              </a:lnSpc>
            </a:pPr>
            <a:r>
              <a:rPr lang="en-GB" sz="3200" b="1" spc="-1" dirty="0">
                <a:solidFill>
                  <a:srgbClr val="A40033"/>
                </a:solidFill>
                <a:latin typeface="Arial"/>
              </a:rPr>
              <a:t>Key features of digital press / 2</a:t>
            </a:r>
          </a:p>
          <a:p>
            <a:pPr algn="ctr">
              <a:lnSpc>
                <a:spcPct val="100000"/>
              </a:lnSpc>
            </a:pPr>
            <a:endParaRPr lang="en-GB" sz="3200" b="1" spc="-1" dirty="0">
              <a:solidFill>
                <a:srgbClr val="A40033"/>
              </a:solidFill>
              <a:latin typeface="Arial"/>
            </a:endParaRPr>
          </a:p>
          <a:p>
            <a:pPr>
              <a:lnSpc>
                <a:spcPct val="100000"/>
              </a:lnSpc>
            </a:pPr>
            <a:r>
              <a:rPr lang="en-GB" sz="2000" b="1" spc="-1" dirty="0">
                <a:solidFill>
                  <a:srgbClr val="003A6C"/>
                </a:solidFill>
                <a:latin typeface="Arial Nova" panose="020B0504020202020204" pitchFamily="34" charset="0"/>
              </a:rPr>
              <a:t>Financing:</a:t>
            </a:r>
          </a:p>
          <a:p>
            <a:pPr marL="285750" indent="-285750" algn="just">
              <a:lnSpc>
                <a:spcPct val="100000"/>
              </a:lnSpc>
              <a:spcBef>
                <a:spcPts val="600"/>
              </a:spcBef>
              <a:spcAft>
                <a:spcPts val="1200"/>
              </a:spcAft>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L</a:t>
            </a: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ike the printed press, the online press also relies on sales, subscriptions and advertising to finance its content. However, online competition is much higher, as anyone can post content online and informal outlets do not bear the costs of maintaining a professional newsroom.</a:t>
            </a:r>
          </a:p>
          <a:p>
            <a:pPr marL="285750" indent="-285750" algn="just">
              <a:lnSpc>
                <a:spcPct val="100000"/>
              </a:lnSpc>
              <a:spcAft>
                <a:spcPts val="1200"/>
              </a:spcAft>
              <a:buFont typeface="Courier New" panose="02070309020205020404" pitchFamily="49" charset="0"/>
              <a:buChar char="o"/>
            </a:pPr>
            <a:r>
              <a:rPr lang="en-GB" spc="-1" dirty="0">
                <a:solidFill>
                  <a:srgbClr val="003A6C"/>
                </a:solidFill>
                <a:latin typeface="Arial Nova" panose="020B0504020202020204" pitchFamily="34" charset="0"/>
              </a:rPr>
              <a:t>These costs must be covered; therefore it is not an option for publishers to provide content for free, or to be forced into a business model that could be unsuitable.</a:t>
            </a:r>
          </a:p>
          <a:p>
            <a:pPr marL="285750" indent="-285750" algn="just">
              <a:lnSpc>
                <a:spcPct val="100000"/>
              </a:lnSpc>
              <a:spcAft>
                <a:spcPts val="1200"/>
              </a:spcAft>
              <a:buFont typeface="Courier New" panose="02070309020205020404" pitchFamily="49" charset="0"/>
              <a:buChar char="o"/>
            </a:pPr>
            <a:r>
              <a:rPr lang="en-GB" spc="-1" dirty="0">
                <a:solidFill>
                  <a:srgbClr val="003A6C"/>
                </a:solidFill>
                <a:latin typeface="Arial Nova" panose="020B0504020202020204" pitchFamily="34" charset="0"/>
              </a:rPr>
              <a:t>Furthermore, forcing publishers to put their content online up for payment might exclude readers with limited economic resources and steer them towards less professional sources. </a:t>
            </a:r>
          </a:p>
          <a:p>
            <a:pPr algn="just">
              <a:lnSpc>
                <a:spcPct val="100000"/>
              </a:lnSpc>
            </a:pPr>
            <a:endParaRPr lang="en-GB" sz="3200" b="1" spc="-1" dirty="0">
              <a:solidFill>
                <a:srgbClr val="A40033"/>
              </a:solidFill>
              <a:latin typeface="Arial"/>
            </a:endParaRPr>
          </a:p>
          <a:p>
            <a:pPr algn="ctr">
              <a:lnSpc>
                <a:spcPct val="100000"/>
              </a:lnSpc>
            </a:pPr>
            <a:endParaRPr lang="en-GB" sz="3200" b="1" spc="-1" dirty="0">
              <a:solidFill>
                <a:srgbClr val="A40033"/>
              </a:solidFill>
              <a:latin typeface="Arial"/>
            </a:endParaRPr>
          </a:p>
        </p:txBody>
      </p:sp>
    </p:spTree>
    <p:extLst>
      <p:ext uri="{BB962C8B-B14F-4D97-AF65-F5344CB8AC3E}">
        <p14:creationId xmlns:p14="http://schemas.microsoft.com/office/powerpoint/2010/main" val="23296143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532715" y="1108404"/>
            <a:ext cx="8142565" cy="760797"/>
          </a:xfrm>
          <a:prstGeom prst="rect">
            <a:avLst/>
          </a:prstGeom>
          <a:noFill/>
          <a:ln>
            <a:noFill/>
          </a:ln>
        </p:spPr>
        <p:txBody>
          <a:bodyPr/>
          <a:lstStyle/>
          <a:p>
            <a:pPr algn="ctr">
              <a:lnSpc>
                <a:spcPct val="100000"/>
              </a:lnSpc>
            </a:pPr>
            <a:r>
              <a:rPr lang="it-IT" sz="4000" b="1" spc="-1" dirty="0">
                <a:solidFill>
                  <a:srgbClr val="A40033"/>
                </a:solidFill>
                <a:latin typeface="Arial"/>
              </a:rPr>
              <a:t>Media Freedom Act</a:t>
            </a:r>
          </a:p>
          <a:p>
            <a:pPr algn="just">
              <a:lnSpc>
                <a:spcPct val="107000"/>
              </a:lnSpc>
              <a:spcAft>
                <a:spcPts val="800"/>
              </a:spcAft>
            </a:pPr>
            <a:r>
              <a:rPr lang="en-GB" sz="1100" b="1" u="none" strike="noStrike" dirty="0">
                <a:effectLst/>
                <a:latin typeface="Arial Nova" panose="020B0504020202020204" pitchFamily="34" charset="0"/>
                <a:ea typeface="Calibri" panose="020F0502020204030204" pitchFamily="34" charset="0"/>
                <a:cs typeface="Times New Roman" panose="02020603050405020304" pitchFamily="18" charset="0"/>
              </a:rPr>
              <a:t> </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Doubts regarding the legal basis and the internal market approach: in our experience there is no single European media market nor market problems that justify EU regulation.</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586740" algn="just">
              <a:lnSpc>
                <a:spcPct val="107000"/>
              </a:lnSpc>
            </a:pPr>
            <a:r>
              <a:rPr lang="en-GB" b="1" u="none" strike="noStrike"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 </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In light of the differences and specificities between MS, the national level is better suited to know the needs of the media.</a:t>
            </a:r>
          </a:p>
          <a:p>
            <a:pPr marL="742950" lvl="1" indent="-285750" algn="just">
              <a:lnSpc>
                <a:spcPct val="107000"/>
              </a:lnSpc>
              <a:buFont typeface="Courier New" panose="02070309020205020404" pitchFamily="49" charset="0"/>
              <a:buChar char="o"/>
            </a:pPr>
            <a:endPar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Some MS became global models of press freedom thanks to the absence of prescriptive rules and interferences. The problems in a minority of MS should be addressed with political actions.</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586740" algn="just">
              <a:lnSpc>
                <a:spcPct val="107000"/>
              </a:lnSpc>
            </a:pPr>
            <a:r>
              <a:rPr lang="en-GB" b="1" u="none" strike="noStrike"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 </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It is crucial to uphold internal press freedom, intended as the right of publishers to freely manage their publication and choose an editorial line: the problematic interferences come from rule of law issues or arbitrary decisions of large platforms.</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endParaRPr lang="it-IT" sz="4000" b="0"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6</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16070561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964094" y="1267428"/>
            <a:ext cx="7404653" cy="760797"/>
          </a:xfrm>
          <a:prstGeom prst="rect">
            <a:avLst/>
          </a:prstGeom>
          <a:noFill/>
          <a:ln>
            <a:noFill/>
          </a:ln>
        </p:spPr>
        <p:txBody>
          <a:bodyPr/>
          <a:lstStyle/>
          <a:p>
            <a:pPr algn="ctr">
              <a:lnSpc>
                <a:spcPct val="100000"/>
              </a:lnSpc>
            </a:pPr>
            <a:r>
              <a:rPr lang="it-IT" sz="4000" b="1" strike="noStrike" spc="-1" dirty="0">
                <a:solidFill>
                  <a:srgbClr val="A40033"/>
                </a:solidFill>
                <a:latin typeface="Arial"/>
              </a:rPr>
              <a:t>Political Advertising</a:t>
            </a:r>
          </a:p>
          <a:p>
            <a:pPr algn="ctr">
              <a:lnSpc>
                <a:spcPct val="100000"/>
              </a:lnSpc>
            </a:pPr>
            <a:endParaRPr lang="it-IT" sz="2800" b="1" spc="-1" dirty="0">
              <a:solidFill>
                <a:srgbClr val="A40033"/>
              </a:solidFill>
              <a:latin typeface="Arial"/>
            </a:endParaRPr>
          </a:p>
          <a:p>
            <a:pPr marL="742950" lvl="1" indent="-285750" algn="just">
              <a:lnSpc>
                <a:spcPct val="107000"/>
              </a:lnSpc>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Unless it is published behind remuneration, press articles on political or social issues are covered by freedom of expression and are not an advertisement.</a:t>
            </a:r>
          </a:p>
          <a:p>
            <a:pPr lvl="1" algn="just">
              <a:lnSpc>
                <a:spcPct val="107000"/>
              </a:lnSpc>
            </a:pPr>
            <a:endPar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It is necessary to narrow the definition to exclude all editorial content (printed and digital press, linear and non-linear broadcasting), unless published behind payment.</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586740" algn="just">
              <a:lnSpc>
                <a:spcPct val="107000"/>
              </a:lnSpc>
            </a:pPr>
            <a:r>
              <a:rPr lang="en-GB" b="1" u="none" strike="noStrike"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 </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It is not proportionate to the risk posed by the different reach and scale that press publishers are subjected to the same heavy obligations as platforms like Facebook.</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endParaRPr lang="it-IT" sz="4000" b="0"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7</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25911491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983974" y="1297245"/>
            <a:ext cx="7762461" cy="760797"/>
          </a:xfrm>
          <a:prstGeom prst="rect">
            <a:avLst/>
          </a:prstGeom>
          <a:noFill/>
          <a:ln>
            <a:noFill/>
          </a:ln>
        </p:spPr>
        <p:txBody>
          <a:bodyPr/>
          <a:lstStyle/>
          <a:p>
            <a:pPr algn="ctr">
              <a:lnSpc>
                <a:spcPct val="100000"/>
              </a:lnSpc>
            </a:pPr>
            <a:r>
              <a:rPr lang="it-IT" sz="4000" b="1" strike="noStrike" spc="-1" dirty="0">
                <a:solidFill>
                  <a:srgbClr val="A40033"/>
                </a:solidFill>
                <a:latin typeface="Arial"/>
              </a:rPr>
              <a:t>Di</a:t>
            </a:r>
            <a:r>
              <a:rPr lang="it-IT" sz="4000" b="1" spc="-1" dirty="0">
                <a:solidFill>
                  <a:srgbClr val="A40033"/>
                </a:solidFill>
                <a:latin typeface="Arial"/>
              </a:rPr>
              <a:t>gital Services Act (DSA)</a:t>
            </a:r>
          </a:p>
          <a:p>
            <a:pPr algn="ctr">
              <a:lnSpc>
                <a:spcPct val="100000"/>
              </a:lnSpc>
            </a:pPr>
            <a:endParaRPr lang="it-IT" sz="2800" b="1" spc="-1" dirty="0">
              <a:solidFill>
                <a:srgbClr val="A40033"/>
              </a:solidFill>
              <a:latin typeface="Arial"/>
            </a:endParaRPr>
          </a:p>
          <a:p>
            <a:pPr marL="285750" indent="-285750" algn="just">
              <a:lnSpc>
                <a:spcPct val="107000"/>
              </a:lnSpc>
              <a:spcAft>
                <a:spcPts val="1200"/>
              </a:spcAft>
              <a:buFont typeface="Courier New" panose="02070309020205020404" pitchFamily="49" charset="0"/>
              <a:buChar char="o"/>
            </a:pPr>
            <a:r>
              <a:rPr lang="en-GB" dirty="0">
                <a:solidFill>
                  <a:srgbClr val="003A6C"/>
                </a:solidFill>
                <a:latin typeface="Arial Nova" panose="020B0504020202020204" pitchFamily="34" charset="0"/>
                <a:ea typeface="Calibri" panose="020F0502020204030204" pitchFamily="34" charset="0"/>
                <a:cs typeface="Times New Roman" panose="02020603050405020304" pitchFamily="18" charset="0"/>
              </a:rPr>
              <a:t>R</a:t>
            </a: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isks for freedom of speech and for the financing of content. </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1200"/>
              </a:spcAft>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Freedom of speech can be at stake insofar as platforms can remove legal editorial content based solely on their T&amp;C, legal content can be affected by crisis management measures and Member States can in some situations ask to remove content beyond their national borders.</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1200"/>
              </a:spcAft>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Furthermore, the CoP against disinformation also affirms the large platforms’ power to remove or demote legal content and to limit its funding on the basis of external assessments.</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1200"/>
              </a:spcAft>
              <a:buFont typeface="Courier New" panose="02070309020205020404" pitchFamily="49" charset="0"/>
              <a:buChar char="o"/>
            </a:pPr>
            <a:r>
              <a:rPr lang="en-GB"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The DSA also tasks the Commission with drafting guidance on consent requests, despite the ongoing e-Privacy negotiations. It is essential that publishers maintain the possibility to ask users for consent.</a:t>
            </a:r>
            <a:endParaRPr lang="en-BE"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endParaRPr lang="it-IT" sz="4000" b="0"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8</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31483223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TextShape 1"/>
          <p:cNvSpPr txBox="1"/>
          <p:nvPr/>
        </p:nvSpPr>
        <p:spPr>
          <a:xfrm>
            <a:off x="934278" y="1009014"/>
            <a:ext cx="7741002" cy="760797"/>
          </a:xfrm>
          <a:prstGeom prst="rect">
            <a:avLst/>
          </a:prstGeom>
          <a:noFill/>
          <a:ln>
            <a:noFill/>
          </a:ln>
        </p:spPr>
        <p:txBody>
          <a:bodyPr/>
          <a:lstStyle/>
          <a:p>
            <a:pPr algn="ctr">
              <a:lnSpc>
                <a:spcPct val="100000"/>
              </a:lnSpc>
            </a:pPr>
            <a:r>
              <a:rPr lang="it-IT" sz="4000" b="1" strike="noStrike" spc="-1" dirty="0">
                <a:solidFill>
                  <a:srgbClr val="A40033"/>
                </a:solidFill>
                <a:latin typeface="Arial"/>
              </a:rPr>
              <a:t>E-Privacy</a:t>
            </a:r>
          </a:p>
          <a:p>
            <a:pPr algn="ctr">
              <a:lnSpc>
                <a:spcPct val="100000"/>
              </a:lnSpc>
            </a:pPr>
            <a:endParaRPr lang="it-IT" sz="2400" b="1" spc="-1" dirty="0">
              <a:solidFill>
                <a:srgbClr val="A40033"/>
              </a:solidFill>
              <a:latin typeface="Arial"/>
            </a:endParaRPr>
          </a:p>
          <a:p>
            <a:pPr marL="342900" lvl="0" indent="-342900" algn="just">
              <a:spcAft>
                <a:spcPts val="1200"/>
              </a:spcAft>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It is not an option for publishers to provide their content for free, as this would not cover for editorial costs. The imposition of a business model would also not be acceptable.</a:t>
            </a:r>
            <a:endParaRPr lang="en-BE" sz="1800"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As such, publishers must maintain the possibility to ask users for consent for data processing, which is not only necessary for advertising but also for the functioning of their websites.</a:t>
            </a:r>
            <a:endParaRPr lang="en-BE" sz="1800"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Furthermore, this consent must prevail over general settings. Consent expressed through general settings is not specific, how can users know a priori what websites they might visit in the future?</a:t>
            </a:r>
            <a:endParaRPr lang="en-BE" sz="1800" dirty="0">
              <a:solidFill>
                <a:srgbClr val="003A6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Courier New" panose="02070309020205020404" pitchFamily="49" charset="0"/>
              <a:buChar char="o"/>
            </a:pPr>
            <a:r>
              <a:rPr lang="en-GB" sz="1800" dirty="0">
                <a:solidFill>
                  <a:srgbClr val="003A6C"/>
                </a:solidFill>
                <a:effectLst/>
                <a:latin typeface="Arial Nova" panose="020B0504020202020204" pitchFamily="34" charset="0"/>
                <a:ea typeface="Calibri" panose="020F0502020204030204" pitchFamily="34" charset="0"/>
                <a:cs typeface="Times New Roman" panose="02020603050405020304" pitchFamily="18" charset="0"/>
              </a:rPr>
              <a:t>Telephone marketing is crucial for subscription circulation and should not be technically blocked, especially if readers have expressed their interest in receiving marketing calls.</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endParaRPr lang="it-IT" sz="4000" b="0" strike="noStrike" spc="-1" dirty="0">
              <a:solidFill>
                <a:srgbClr val="A40033"/>
              </a:solidFill>
              <a:latin typeface="Arial"/>
            </a:endParaRPr>
          </a:p>
        </p:txBody>
      </p:sp>
      <p:sp>
        <p:nvSpPr>
          <p:cNvPr id="195" name="TextShape 3"/>
          <p:cNvSpPr txBox="1"/>
          <p:nvPr/>
        </p:nvSpPr>
        <p:spPr>
          <a:xfrm>
            <a:off x="6541920" y="6453360"/>
            <a:ext cx="2133360" cy="364680"/>
          </a:xfrm>
          <a:prstGeom prst="rect">
            <a:avLst/>
          </a:prstGeom>
          <a:noFill/>
          <a:ln>
            <a:noFill/>
          </a:ln>
        </p:spPr>
        <p:txBody>
          <a:bodyPr anchor="ctr"/>
          <a:lstStyle/>
          <a:p>
            <a:pPr algn="r">
              <a:lnSpc>
                <a:spcPct val="100000"/>
              </a:lnSpc>
            </a:pPr>
            <a:fld id="{7A5F04B5-D7A3-46B2-845D-EBDFFE444B2D}" type="slidenum">
              <a:rPr lang="it-IT" sz="1100" b="0" strike="noStrike" spc="-1">
                <a:solidFill>
                  <a:srgbClr val="003A6C"/>
                </a:solidFill>
                <a:latin typeface="Arial"/>
                <a:ea typeface="Arial"/>
              </a:rPr>
              <a:t>9</a:t>
            </a:fld>
            <a:endParaRPr lang="it-IT" sz="1100" b="0" strike="noStrike" spc="-1">
              <a:latin typeface="Times New Roman"/>
            </a:endParaRPr>
          </a:p>
        </p:txBody>
      </p:sp>
      <p:pic>
        <p:nvPicPr>
          <p:cNvPr id="8" name="Picture 7">
            <a:extLst>
              <a:ext uri="{FF2B5EF4-FFF2-40B4-BE49-F238E27FC236}">
                <a16:creationId xmlns:a16="http://schemas.microsoft.com/office/drawing/2014/main" id="{82CE65E2-0D93-4337-91AD-A5E40AEC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842" y="316156"/>
            <a:ext cx="2209269" cy="58841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4654A84B-E9F8-4AE0-8996-44EA3AF2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 y="83787"/>
            <a:ext cx="2176009" cy="760797"/>
          </a:xfrm>
          <a:prstGeom prst="rect">
            <a:avLst/>
          </a:prstGeom>
        </p:spPr>
      </p:pic>
      <p:sp>
        <p:nvSpPr>
          <p:cNvPr id="10" name="TextBox 9">
            <a:extLst>
              <a:ext uri="{FF2B5EF4-FFF2-40B4-BE49-F238E27FC236}">
                <a16:creationId xmlns:a16="http://schemas.microsoft.com/office/drawing/2014/main" id="{BD8D3354-0003-4E99-BCFB-CA5A86A1C329}"/>
              </a:ext>
            </a:extLst>
          </p:cNvPr>
          <p:cNvSpPr txBox="1"/>
          <p:nvPr/>
        </p:nvSpPr>
        <p:spPr>
          <a:xfrm>
            <a:off x="1" y="0"/>
            <a:ext cx="532715" cy="6858000"/>
          </a:xfrm>
          <a:prstGeom prst="rect">
            <a:avLst/>
          </a:prstGeom>
          <a:solidFill>
            <a:srgbClr val="A40033"/>
          </a:solidFill>
        </p:spPr>
        <p:txBody>
          <a:bodyPr wrap="square" rtlCol="0">
            <a:spAutoFit/>
          </a:bodyPr>
          <a:lstStyle/>
          <a:p>
            <a:endParaRPr lang="fr-FR" dirty="0"/>
          </a:p>
        </p:txBody>
      </p:sp>
    </p:spTree>
    <p:extLst>
      <p:ext uri="{BB962C8B-B14F-4D97-AF65-F5344CB8AC3E}">
        <p14:creationId xmlns:p14="http://schemas.microsoft.com/office/powerpoint/2010/main" val="176227003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868789"/>
      </a:dk2>
      <a:lt2>
        <a:srgbClr val="85C2E6"/>
      </a:lt2>
      <a:accent1>
        <a:srgbClr val="C00029"/>
      </a:accent1>
      <a:accent2>
        <a:srgbClr val="258C91"/>
      </a:accent2>
      <a:accent3>
        <a:srgbClr val="F09600"/>
      </a:accent3>
      <a:accent4>
        <a:srgbClr val="B1C800"/>
      </a:accent4>
      <a:accent5>
        <a:srgbClr val="009EE1"/>
      </a:accent5>
      <a:accent6>
        <a:srgbClr val="FFD500"/>
      </a:accent6>
      <a:hlink>
        <a:srgbClr val="E95F9C"/>
      </a:hlink>
      <a:folHlink>
        <a:srgbClr val="A8603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868789"/>
      </a:dk2>
      <a:lt2>
        <a:srgbClr val="85C2E6"/>
      </a:lt2>
      <a:accent1>
        <a:srgbClr val="C00029"/>
      </a:accent1>
      <a:accent2>
        <a:srgbClr val="258C91"/>
      </a:accent2>
      <a:accent3>
        <a:srgbClr val="F09600"/>
      </a:accent3>
      <a:accent4>
        <a:srgbClr val="B1C800"/>
      </a:accent4>
      <a:accent5>
        <a:srgbClr val="009EE1"/>
      </a:accent5>
      <a:accent6>
        <a:srgbClr val="FFD500"/>
      </a:accent6>
      <a:hlink>
        <a:srgbClr val="E95F9C"/>
      </a:hlink>
      <a:folHlink>
        <a:srgbClr val="A8603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868789"/>
      </a:dk2>
      <a:lt2>
        <a:srgbClr val="85C2E6"/>
      </a:lt2>
      <a:accent1>
        <a:srgbClr val="C00029"/>
      </a:accent1>
      <a:accent2>
        <a:srgbClr val="258C91"/>
      </a:accent2>
      <a:accent3>
        <a:srgbClr val="F09600"/>
      </a:accent3>
      <a:accent4>
        <a:srgbClr val="B1C800"/>
      </a:accent4>
      <a:accent5>
        <a:srgbClr val="009EE1"/>
      </a:accent5>
      <a:accent6>
        <a:srgbClr val="FFD500"/>
      </a:accent6>
      <a:hlink>
        <a:srgbClr val="E95F9C"/>
      </a:hlink>
      <a:folHlink>
        <a:srgbClr val="A8603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BCA6B6B5C9CF4D9DF9C566EF5798C6" ma:contentTypeVersion="13" ma:contentTypeDescription="Create a new document." ma:contentTypeScope="" ma:versionID="c453f661e69222641bea00ca889cf08a">
  <xsd:schema xmlns:xsd="http://www.w3.org/2001/XMLSchema" xmlns:xs="http://www.w3.org/2001/XMLSchema" xmlns:p="http://schemas.microsoft.com/office/2006/metadata/properties" xmlns:ns2="30fe600a-1c8a-4547-a3ce-aca862442f03" xmlns:ns3="44e7c5f9-c4ec-45e0-bb4d-88e132b5bae5" targetNamespace="http://schemas.microsoft.com/office/2006/metadata/properties" ma:root="true" ma:fieldsID="133bb2c4dfac4f9f76ff38afb186c673" ns2:_="" ns3:_="">
    <xsd:import namespace="30fe600a-1c8a-4547-a3ce-aca862442f03"/>
    <xsd:import namespace="44e7c5f9-c4ec-45e0-bb4d-88e132b5ba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e600a-1c8a-4547-a3ce-aca862442f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e7c5f9-c4ec-45e0-bb4d-88e132b5ba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B7904-2AD7-455A-B0EA-F2C47B183D52}">
  <ds:schemaRefs>
    <ds:schemaRef ds:uri="http://purl.org/dc/dcmitype/"/>
    <ds:schemaRef ds:uri="8125dd9b-219c-43a9-b9d3-1767b224616f"/>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B1AF21-EEA1-4403-8740-69F70BEF12B4}">
  <ds:schemaRefs>
    <ds:schemaRef ds:uri="http://schemas.microsoft.com/sharepoint/v3/contenttype/forms"/>
  </ds:schemaRefs>
</ds:datastoreItem>
</file>

<file path=customXml/itemProps3.xml><?xml version="1.0" encoding="utf-8"?>
<ds:datastoreItem xmlns:ds="http://schemas.openxmlformats.org/officeDocument/2006/customXml" ds:itemID="{52731431-BBA4-4FAC-9823-E3B5782A9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e600a-1c8a-4547-a3ce-aca862442f03"/>
    <ds:schemaRef ds:uri="44e7c5f9-c4ec-45e0-bb4d-88e132b5b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1125</Words>
  <Application>Microsoft Office PowerPoint</Application>
  <PresentationFormat>On-screen Show (4:3)</PresentationFormat>
  <Paragraphs>87</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Nova</vt:lpstr>
      <vt:lpstr>Calibri</vt:lpstr>
      <vt:lpstr>Courier New</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Ilias Konteas</dc:creator>
  <dc:description/>
  <cp:lastModifiedBy>Vanessa De Palma</cp:lastModifiedBy>
  <cp:revision>453</cp:revision>
  <dcterms:created xsi:type="dcterms:W3CDTF">2011-09-15T14:31:08Z</dcterms:created>
  <dcterms:modified xsi:type="dcterms:W3CDTF">2022-06-21T17:00:31Z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y fmtid="{D5CDD505-2E9C-101B-9397-08002B2CF9AE}" pid="12" name="ContentTypeId">
    <vt:lpwstr>0x0101000CBCA6B6B5C9CF4D9DF9C566EF5798C6</vt:lpwstr>
  </property>
</Properties>
</file>